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3" r:id="rId28"/>
    <p:sldId id="285" r:id="rId29"/>
    <p:sldId id="286" r:id="rId30"/>
    <p:sldId id="287" r:id="rId3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DE9FACE6-2E94-407D-BA12-217E81C05FC2}" type="datetimeFigureOut">
              <a:rPr lang="es-AR" smtClean="0"/>
              <a:pPr/>
              <a:t>26/11/2022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60D012B-E08E-4E46-9D3C-FA821CA163D0}" type="slidenum">
              <a:rPr lang="es-AR" smtClean="0"/>
              <a:pPr/>
              <a:t>‹Nº›</a:t>
            </a:fld>
            <a:endParaRPr lang="es-AR"/>
          </a:p>
        </p:txBody>
      </p:sp>
    </p:spTree>
    <p:extLst>
      <p:ext uri="{BB962C8B-B14F-4D97-AF65-F5344CB8AC3E}">
        <p14:creationId xmlns:p14="http://schemas.microsoft.com/office/powerpoint/2010/main" xmlns="" val="271348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DE9FACE6-2E94-407D-BA12-217E81C05FC2}" type="datetimeFigureOut">
              <a:rPr lang="es-AR" smtClean="0"/>
              <a:pPr/>
              <a:t>26/11/2022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60D012B-E08E-4E46-9D3C-FA821CA163D0}" type="slidenum">
              <a:rPr lang="es-AR" smtClean="0"/>
              <a:pPr/>
              <a:t>‹Nº›</a:t>
            </a:fld>
            <a:endParaRPr lang="es-AR"/>
          </a:p>
        </p:txBody>
      </p:sp>
    </p:spTree>
    <p:extLst>
      <p:ext uri="{BB962C8B-B14F-4D97-AF65-F5344CB8AC3E}">
        <p14:creationId xmlns:p14="http://schemas.microsoft.com/office/powerpoint/2010/main" xmlns="" val="156231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DE9FACE6-2E94-407D-BA12-217E81C05FC2}" type="datetimeFigureOut">
              <a:rPr lang="es-AR" smtClean="0"/>
              <a:pPr/>
              <a:t>26/11/2022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60D012B-E08E-4E46-9D3C-FA821CA163D0}" type="slidenum">
              <a:rPr lang="es-AR" smtClean="0"/>
              <a:pPr/>
              <a:t>‹Nº›</a:t>
            </a:fld>
            <a:endParaRPr lang="es-AR"/>
          </a:p>
        </p:txBody>
      </p:sp>
    </p:spTree>
    <p:extLst>
      <p:ext uri="{BB962C8B-B14F-4D97-AF65-F5344CB8AC3E}">
        <p14:creationId xmlns:p14="http://schemas.microsoft.com/office/powerpoint/2010/main" xmlns="" val="152171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DE9FACE6-2E94-407D-BA12-217E81C05FC2}" type="datetimeFigureOut">
              <a:rPr lang="es-AR" smtClean="0"/>
              <a:pPr/>
              <a:t>26/11/2022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60D012B-E08E-4E46-9D3C-FA821CA163D0}" type="slidenum">
              <a:rPr lang="es-AR" smtClean="0"/>
              <a:pPr/>
              <a:t>‹Nº›</a:t>
            </a:fld>
            <a:endParaRPr lang="es-AR"/>
          </a:p>
        </p:txBody>
      </p:sp>
    </p:spTree>
    <p:extLst>
      <p:ext uri="{BB962C8B-B14F-4D97-AF65-F5344CB8AC3E}">
        <p14:creationId xmlns:p14="http://schemas.microsoft.com/office/powerpoint/2010/main" xmlns="" val="394322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E9FACE6-2E94-407D-BA12-217E81C05FC2}" type="datetimeFigureOut">
              <a:rPr lang="es-AR" smtClean="0"/>
              <a:pPr/>
              <a:t>26/11/2022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60D012B-E08E-4E46-9D3C-FA821CA163D0}" type="slidenum">
              <a:rPr lang="es-AR" smtClean="0"/>
              <a:pPr/>
              <a:t>‹Nº›</a:t>
            </a:fld>
            <a:endParaRPr lang="es-AR"/>
          </a:p>
        </p:txBody>
      </p:sp>
    </p:spTree>
    <p:extLst>
      <p:ext uri="{BB962C8B-B14F-4D97-AF65-F5344CB8AC3E}">
        <p14:creationId xmlns:p14="http://schemas.microsoft.com/office/powerpoint/2010/main" xmlns="" val="339215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DE9FACE6-2E94-407D-BA12-217E81C05FC2}" type="datetimeFigureOut">
              <a:rPr lang="es-AR" smtClean="0"/>
              <a:pPr/>
              <a:t>26/11/2022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D60D012B-E08E-4E46-9D3C-FA821CA163D0}" type="slidenum">
              <a:rPr lang="es-AR" smtClean="0"/>
              <a:pPr/>
              <a:t>‹Nº›</a:t>
            </a:fld>
            <a:endParaRPr lang="es-AR"/>
          </a:p>
        </p:txBody>
      </p:sp>
    </p:spTree>
    <p:extLst>
      <p:ext uri="{BB962C8B-B14F-4D97-AF65-F5344CB8AC3E}">
        <p14:creationId xmlns:p14="http://schemas.microsoft.com/office/powerpoint/2010/main" xmlns="" val="35931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DE9FACE6-2E94-407D-BA12-217E81C05FC2}" type="datetimeFigureOut">
              <a:rPr lang="es-AR" smtClean="0"/>
              <a:pPr/>
              <a:t>26/11/2022</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D60D012B-E08E-4E46-9D3C-FA821CA163D0}" type="slidenum">
              <a:rPr lang="es-AR" smtClean="0"/>
              <a:pPr/>
              <a:t>‹Nº›</a:t>
            </a:fld>
            <a:endParaRPr lang="es-AR"/>
          </a:p>
        </p:txBody>
      </p:sp>
    </p:spTree>
    <p:extLst>
      <p:ext uri="{BB962C8B-B14F-4D97-AF65-F5344CB8AC3E}">
        <p14:creationId xmlns:p14="http://schemas.microsoft.com/office/powerpoint/2010/main" xmlns="" val="408867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DE9FACE6-2E94-407D-BA12-217E81C05FC2}" type="datetimeFigureOut">
              <a:rPr lang="es-AR" smtClean="0"/>
              <a:pPr/>
              <a:t>26/11/2022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D60D012B-E08E-4E46-9D3C-FA821CA163D0}" type="slidenum">
              <a:rPr lang="es-AR" smtClean="0"/>
              <a:pPr/>
              <a:t>‹Nº›</a:t>
            </a:fld>
            <a:endParaRPr lang="es-AR"/>
          </a:p>
        </p:txBody>
      </p:sp>
    </p:spTree>
    <p:extLst>
      <p:ext uri="{BB962C8B-B14F-4D97-AF65-F5344CB8AC3E}">
        <p14:creationId xmlns:p14="http://schemas.microsoft.com/office/powerpoint/2010/main" xmlns="" val="208306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E9FACE6-2E94-407D-BA12-217E81C05FC2}" type="datetimeFigureOut">
              <a:rPr lang="es-AR" smtClean="0"/>
              <a:pPr/>
              <a:t>26/11/2022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D60D012B-E08E-4E46-9D3C-FA821CA163D0}" type="slidenum">
              <a:rPr lang="es-AR" smtClean="0"/>
              <a:pPr/>
              <a:t>‹Nº›</a:t>
            </a:fld>
            <a:endParaRPr lang="es-AR"/>
          </a:p>
        </p:txBody>
      </p:sp>
    </p:spTree>
    <p:extLst>
      <p:ext uri="{BB962C8B-B14F-4D97-AF65-F5344CB8AC3E}">
        <p14:creationId xmlns:p14="http://schemas.microsoft.com/office/powerpoint/2010/main" xmlns="" val="66016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9FACE6-2E94-407D-BA12-217E81C05FC2}" type="datetimeFigureOut">
              <a:rPr lang="es-AR" smtClean="0"/>
              <a:pPr/>
              <a:t>26/11/2022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D60D012B-E08E-4E46-9D3C-FA821CA163D0}" type="slidenum">
              <a:rPr lang="es-AR" smtClean="0"/>
              <a:pPr/>
              <a:t>‹Nº›</a:t>
            </a:fld>
            <a:endParaRPr lang="es-AR"/>
          </a:p>
        </p:txBody>
      </p:sp>
    </p:spTree>
    <p:extLst>
      <p:ext uri="{BB962C8B-B14F-4D97-AF65-F5344CB8AC3E}">
        <p14:creationId xmlns:p14="http://schemas.microsoft.com/office/powerpoint/2010/main" xmlns="" val="423817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9FACE6-2E94-407D-BA12-217E81C05FC2}" type="datetimeFigureOut">
              <a:rPr lang="es-AR" smtClean="0"/>
              <a:pPr/>
              <a:t>26/11/2022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D60D012B-E08E-4E46-9D3C-FA821CA163D0}" type="slidenum">
              <a:rPr lang="es-AR" smtClean="0"/>
              <a:pPr/>
              <a:t>‹Nº›</a:t>
            </a:fld>
            <a:endParaRPr lang="es-AR"/>
          </a:p>
        </p:txBody>
      </p:sp>
    </p:spTree>
    <p:extLst>
      <p:ext uri="{BB962C8B-B14F-4D97-AF65-F5344CB8AC3E}">
        <p14:creationId xmlns:p14="http://schemas.microsoft.com/office/powerpoint/2010/main" xmlns="" val="132029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ACE6-2E94-407D-BA12-217E81C05FC2}" type="datetimeFigureOut">
              <a:rPr lang="es-AR" smtClean="0"/>
              <a:pPr/>
              <a:t>26/11/2022</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D012B-E08E-4E46-9D3C-FA821CA163D0}" type="slidenum">
              <a:rPr lang="es-AR" smtClean="0"/>
              <a:pPr/>
              <a:t>‹Nº›</a:t>
            </a:fld>
            <a:endParaRPr lang="es-AR"/>
          </a:p>
        </p:txBody>
      </p:sp>
    </p:spTree>
    <p:extLst>
      <p:ext uri="{BB962C8B-B14F-4D97-AF65-F5344CB8AC3E}">
        <p14:creationId xmlns:p14="http://schemas.microsoft.com/office/powerpoint/2010/main" xmlns="" val="3620421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duc.ar/recursos/157170/redes-sociales-configuraciones-de-seguridad/download/inlin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latin typeface="Algerian" panose="04020705040A02060702" pitchFamily="82" charset="0"/>
              </a:rPr>
              <a:t>Jornada de convivencia escolar </a:t>
            </a:r>
            <a:endParaRPr lang="es-AR" dirty="0">
              <a:latin typeface="Algerian" panose="04020705040A02060702" pitchFamily="82" charset="0"/>
            </a:endParaRPr>
          </a:p>
        </p:txBody>
      </p:sp>
      <p:sp>
        <p:nvSpPr>
          <p:cNvPr id="3" name="2 Subtítulo"/>
          <p:cNvSpPr>
            <a:spLocks noGrp="1"/>
          </p:cNvSpPr>
          <p:nvPr>
            <p:ph type="subTitle" idx="1"/>
          </p:nvPr>
        </p:nvSpPr>
        <p:spPr/>
        <p:txBody>
          <a:bodyPr>
            <a:normAutofit/>
          </a:bodyPr>
          <a:lstStyle/>
          <a:p>
            <a:r>
              <a:rPr lang="es-AR" sz="5400" dirty="0" smtClean="0">
                <a:latin typeface="Algerian" panose="04020705040A02060702" pitchFamily="82" charset="0"/>
              </a:rPr>
              <a:t>IPET 132</a:t>
            </a:r>
            <a:endParaRPr lang="es-AR" sz="5400" dirty="0">
              <a:latin typeface="Algerian" panose="04020705040A02060702" pitchFamily="82" charset="0"/>
            </a:endParaRPr>
          </a:p>
        </p:txBody>
      </p:sp>
      <p:pic>
        <p:nvPicPr>
          <p:cNvPr id="7170" name="Picture 2" descr="D:\Documentos\Desktop\proyecto de convivencia 2022\2227ca83-906b-4f9b-9e78-c4c3d3ceedd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476671"/>
            <a:ext cx="7416824" cy="59204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551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4098" name="Picture 2" descr="D:\Documentos\Desktop\proyecto de convivencia 2022\2cfcb84a-007d-4aa8-82b8-abbb75a54b1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0"/>
            <a:ext cx="8352927" cy="69573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534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5122" name="Picture 2" descr="D:\Documentos\Desktop\proyecto de convivencia 2022\46c55911-a369-4c39-9153-f5d6a53b447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0"/>
            <a:ext cx="864096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7516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6147" name="Picture 3" descr="D:\Documentos\Desktop\proyecto de convivencia 2022\7a9c626f-95f7-41ac-b114-73106977b07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60648"/>
            <a:ext cx="5040560" cy="4392488"/>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D:\Documentos\Desktop\proyecto de convivencia 2022\49e91745-b65f-46dc-a32d-1cf8742b48b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63888" y="116632"/>
            <a:ext cx="4968552" cy="5976664"/>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D:\Documentos\Desktop\proyecto de convivencia 2022\49ef23ca-32e1-44c7-84ef-901fd118e26f.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3844682"/>
            <a:ext cx="4608512" cy="27723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705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8195" name="Picture 3" descr="D:\Documentos\Desktop\proyecto de convivencia 2022\6819e29e-0112-4613-8160-a6adc966cb9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260648"/>
            <a:ext cx="8875534" cy="6408712"/>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D:\Documentos\Desktop\proyecto de convivencia 2022\a49158c3-c752-4a24-99b9-0ca2d921cb4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3752806"/>
            <a:ext cx="5060164" cy="2916554"/>
          </a:xfrm>
          <a:prstGeom prst="rect">
            <a:avLst/>
          </a:prstGeom>
          <a:noFill/>
          <a:extLst>
            <a:ext uri="{909E8E84-426E-40DD-AFC4-6F175D3DCCD1}">
              <a14:hiddenFill xmlns:a14="http://schemas.microsoft.com/office/drawing/2010/main" xmlns="">
                <a:solidFill>
                  <a:srgbClr val="FFFFFF"/>
                </a:solidFill>
              </a14:hiddenFill>
            </a:ext>
          </a:extLst>
        </p:spPr>
      </p:pic>
      <p:pic>
        <p:nvPicPr>
          <p:cNvPr id="8197" name="Picture 5" descr="D:\Documentos\Desktop\proyecto de convivencia 2022\5b94e940-1b73-4917-b785-743fb4281194.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27984" y="692696"/>
            <a:ext cx="4411038" cy="34686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885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latin typeface="Algerian" panose="04020705040A02060702" pitchFamily="82" charset="0"/>
              </a:rPr>
              <a:t>Ciclo Orientado </a:t>
            </a:r>
            <a:endParaRPr lang="es-AR" dirty="0">
              <a:latin typeface="Algerian" panose="04020705040A02060702" pitchFamily="82" charset="0"/>
            </a:endParaRPr>
          </a:p>
        </p:txBody>
      </p:sp>
      <p:sp>
        <p:nvSpPr>
          <p:cNvPr id="3" name="2 Marcador de contenido"/>
          <p:cNvSpPr>
            <a:spLocks noGrp="1"/>
          </p:cNvSpPr>
          <p:nvPr>
            <p:ph idx="1"/>
          </p:nvPr>
        </p:nvSpPr>
        <p:spPr>
          <a:xfrm>
            <a:off x="457200" y="1916831"/>
            <a:ext cx="8229600" cy="5184577"/>
          </a:xfrm>
        </p:spPr>
        <p:txBody>
          <a:bodyPr>
            <a:normAutofit fontScale="40000" lnSpcReduction="20000"/>
          </a:bodyPr>
          <a:lstStyle/>
          <a:p>
            <a:pPr marL="0" indent="0">
              <a:buNone/>
            </a:pPr>
            <a:r>
              <a:rPr lang="es-AR" sz="5100" b="1" dirty="0" smtClean="0"/>
              <a:t>Lo </a:t>
            </a:r>
            <a:r>
              <a:rPr lang="es-AR" sz="5100" b="1" dirty="0"/>
              <a:t>público y lo privado, se redefinen las fronteras (Marco de conceptual) </a:t>
            </a:r>
          </a:p>
          <a:p>
            <a:pPr marL="0" indent="0">
              <a:buNone/>
            </a:pPr>
            <a:r>
              <a:rPr lang="es-AR" sz="4000" dirty="0"/>
              <a:t>Cada vez más nuestra vida cotidiana transcurre en la convergencia entre los circuitos fuera de línea, o entornos físicos, y en línea, o entornos digitales. Es común que vayamos a cenar y antes de comer publiquemos una foto del plato y pidamos opinión a nuestros contactos sobre el lugar, o que seamos parte de un evento que se transmite en vivo (</a:t>
            </a:r>
            <a:r>
              <a:rPr lang="es-AR" sz="4000" dirty="0" err="1"/>
              <a:t>streaming</a:t>
            </a:r>
            <a:r>
              <a:rPr lang="es-AR" sz="4000" dirty="0"/>
              <a:t>); tampoco nos sorprenderemos si mientras estamos en una reunión o clase nos llega un mensaje de algún compañera o compañero sobre lo que está transcurriendo allí. Estar conectada o conectado “24/7” es una realidad y ha transformado las fronteras entre lo público y lo privado. Las juventudes y niñeces nacieron formando parte de ese mundo en el que las plataformas digitales y las redes sociales redefinen constantemente nuestras prácticas, usos y costumbres y por ende las concepciones que circulan en relación a ello. </a:t>
            </a:r>
          </a:p>
          <a:p>
            <a:pPr marL="0" indent="0">
              <a:buNone/>
            </a:pPr>
            <a:r>
              <a:rPr lang="es-AR" sz="4000" dirty="0"/>
              <a:t>Sergio </a:t>
            </a:r>
            <a:r>
              <a:rPr lang="es-AR" sz="4000" dirty="0" err="1"/>
              <a:t>Balardini</a:t>
            </a:r>
            <a:r>
              <a:rPr lang="es-AR" sz="4000" dirty="0"/>
              <a:t> sostiene −como un rasgo propio de la época que nos toca vivir− la existencia de nuevas configuraciones del límite que distingue lo público y lo privado. Al rastro que se deja al navegar en Internet, se lo denomina </a:t>
            </a:r>
            <a:r>
              <a:rPr lang="es-AR" sz="4000" b="1" dirty="0"/>
              <a:t>huella digital</a:t>
            </a:r>
            <a:r>
              <a:rPr lang="es-AR" sz="4000" dirty="0"/>
              <a:t>. Cada vez que </a:t>
            </a:r>
            <a:r>
              <a:rPr lang="es-AR" sz="4000" dirty="0" smtClean="0"/>
              <a:t>se </a:t>
            </a:r>
            <a:r>
              <a:rPr lang="es-AR" sz="4000" dirty="0"/>
              <a:t>hace un “</a:t>
            </a:r>
            <a:r>
              <a:rPr lang="es-AR" sz="4000" dirty="0" err="1"/>
              <a:t>click</a:t>
            </a:r>
            <a:r>
              <a:rPr lang="es-AR" sz="4000" dirty="0"/>
              <a:t>” o se da un “me gusta” en las redes sociales, o cuando se usa una aplicación desde un celular o computadora, se deja información personal. </a:t>
            </a:r>
          </a:p>
          <a:p>
            <a:pPr marL="0" indent="0">
              <a:buNone/>
            </a:pPr>
            <a:r>
              <a:rPr lang="es-AR" sz="4000" dirty="0"/>
              <a:t>Para profundizar sobre este concepto: </a:t>
            </a:r>
            <a:r>
              <a:rPr lang="es-AR" sz="4000" dirty="0" smtClean="0"/>
              <a:t>ttps</a:t>
            </a:r>
            <a:r>
              <a:rPr lang="es-AR" sz="4000" dirty="0"/>
              <a:t>://www.educ.ar/recursos/fullscreen/show/48088 </a:t>
            </a:r>
            <a:endParaRPr lang="es-AR" sz="4000" dirty="0" smtClean="0"/>
          </a:p>
          <a:p>
            <a:pPr marL="0" indent="0">
              <a:buNone/>
            </a:pPr>
            <a:r>
              <a:rPr lang="es-AR" sz="4000" b="1" dirty="0" smtClean="0">
                <a:latin typeface="Arial" panose="020B0604020202020204" pitchFamily="34" charset="0"/>
                <a:cs typeface="Arial" panose="020B0604020202020204" pitchFamily="34" charset="0"/>
              </a:rPr>
              <a:t>Objetivos específicos: </a:t>
            </a:r>
          </a:p>
          <a:p>
            <a:pPr marL="0" indent="0">
              <a:buNone/>
            </a:pPr>
            <a:r>
              <a:rPr lang="es-AR" sz="4000" dirty="0" smtClean="0"/>
              <a:t>✔ Identificar que dentro de la red producimos y a la vez consumimos contenidos. </a:t>
            </a:r>
          </a:p>
          <a:p>
            <a:pPr marL="0" indent="0">
              <a:buNone/>
            </a:pPr>
            <a:r>
              <a:rPr lang="es-AR" sz="4000" dirty="0" smtClean="0"/>
              <a:t>✔ Reconocer los efectos de la </a:t>
            </a:r>
            <a:r>
              <a:rPr lang="es-AR" sz="4000" dirty="0" err="1" smtClean="0"/>
              <a:t>hipervisibilidad</a:t>
            </a:r>
            <a:r>
              <a:rPr lang="es-AR" sz="4000" dirty="0" smtClean="0"/>
              <a:t> y perdurabilidad de los contenidos que publicamos dentro del entorno digital</a:t>
            </a:r>
            <a:br>
              <a:rPr lang="es-AR" sz="4000" dirty="0" smtClean="0"/>
            </a:br>
            <a:r>
              <a:rPr lang="es-AR" sz="4000" dirty="0"/>
              <a:t>	</a:t>
            </a:r>
          </a:p>
          <a:p>
            <a:endParaRPr lang="es-AR" dirty="0"/>
          </a:p>
        </p:txBody>
      </p:sp>
    </p:spTree>
    <p:extLst>
      <p:ext uri="{BB962C8B-B14F-4D97-AF65-F5344CB8AC3E}">
        <p14:creationId xmlns:p14="http://schemas.microsoft.com/office/powerpoint/2010/main" xmlns="" val="687190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sz="2700" b="1" dirty="0" smtClean="0">
                <a:latin typeface="Algerian" panose="04020705040A02060702" pitchFamily="82" charset="0"/>
              </a:rPr>
              <a:t/>
            </a:r>
            <a:br>
              <a:rPr lang="es-AR" sz="2700" b="1" dirty="0" smtClean="0">
                <a:latin typeface="Algerian" panose="04020705040A02060702" pitchFamily="82" charset="0"/>
              </a:rPr>
            </a:br>
            <a:r>
              <a:rPr lang="es-AR" sz="2700" b="1" dirty="0">
                <a:latin typeface="Algerian" panose="04020705040A02060702" pitchFamily="82" charset="0"/>
              </a:rPr>
              <a:t/>
            </a:r>
            <a:br>
              <a:rPr lang="es-AR" sz="2700" b="1" dirty="0">
                <a:latin typeface="Algerian" panose="04020705040A02060702" pitchFamily="82" charset="0"/>
              </a:rPr>
            </a:br>
            <a:endParaRPr lang="es-AR" dirty="0"/>
          </a:p>
        </p:txBody>
      </p:sp>
      <p:sp>
        <p:nvSpPr>
          <p:cNvPr id="3" name="2 Marcador de contenido"/>
          <p:cNvSpPr>
            <a:spLocks noGrp="1"/>
          </p:cNvSpPr>
          <p:nvPr>
            <p:ph idx="1"/>
          </p:nvPr>
        </p:nvSpPr>
        <p:spPr>
          <a:xfrm>
            <a:off x="457200" y="260648"/>
            <a:ext cx="8229600" cy="5865515"/>
          </a:xfrm>
        </p:spPr>
        <p:txBody>
          <a:bodyPr>
            <a:normAutofit fontScale="47500" lnSpcReduction="20000"/>
          </a:bodyPr>
          <a:lstStyle/>
          <a:p>
            <a:pPr marL="0" indent="0">
              <a:buNone/>
            </a:pPr>
            <a:r>
              <a:rPr lang="es-AR" dirty="0" smtClean="0"/>
              <a:t>. </a:t>
            </a:r>
            <a:r>
              <a:rPr lang="es-AR" b="1" dirty="0" smtClean="0"/>
              <a:t>Primer </a:t>
            </a:r>
            <a:r>
              <a:rPr lang="es-AR" b="1" dirty="0"/>
              <a:t>momento </a:t>
            </a:r>
            <a:endParaRPr lang="es-AR" dirty="0"/>
          </a:p>
          <a:p>
            <a:pPr marL="0" indent="0">
              <a:buNone/>
            </a:pPr>
            <a:r>
              <a:rPr lang="es-AR" dirty="0"/>
              <a:t>Se proyecta el siguiente video de Unicef: https://www.youtube.com/watch?v=CXmjnNoDrTI </a:t>
            </a:r>
          </a:p>
          <a:p>
            <a:pPr marL="0" indent="0">
              <a:buNone/>
            </a:pPr>
            <a:r>
              <a:rPr lang="es-AR" dirty="0"/>
              <a:t>En pequeños grupos, se les propone que revisen en forma conjunta sus redes sociales y visualicen el contenido publicado. </a:t>
            </a:r>
          </a:p>
          <a:p>
            <a:pPr marL="0" indent="0">
              <a:buNone/>
            </a:pPr>
            <a:r>
              <a:rPr lang="es-AR" dirty="0"/>
              <a:t>-¿Qué datos pueden obtener de la otra persona sólo por lo que aparece en la red a través de fotos, comentarios, etc.? </a:t>
            </a:r>
          </a:p>
          <a:p>
            <a:pPr marL="0" indent="0">
              <a:buNone/>
            </a:pPr>
            <a:r>
              <a:rPr lang="es-AR" dirty="0"/>
              <a:t>En plenario compartimos las ideas que surjan a partir de los siguientes interrogantes: </a:t>
            </a:r>
          </a:p>
          <a:p>
            <a:pPr marL="0" indent="0">
              <a:buNone/>
            </a:pPr>
            <a:r>
              <a:rPr lang="es-AR" dirty="0"/>
              <a:t>-¿Cuáles son las plataformas o redes que más usan? </a:t>
            </a:r>
          </a:p>
          <a:p>
            <a:pPr marL="0" indent="0">
              <a:buNone/>
            </a:pPr>
            <a:r>
              <a:rPr lang="es-AR" dirty="0"/>
              <a:t>- ¿Qué información publican generalmente? </a:t>
            </a:r>
          </a:p>
          <a:p>
            <a:pPr marL="0" indent="0">
              <a:buNone/>
            </a:pPr>
            <a:r>
              <a:rPr lang="es-AR" dirty="0"/>
              <a:t>-¿Qué tipo de contenidos suben o consumen? </a:t>
            </a:r>
          </a:p>
          <a:p>
            <a:pPr marL="0" indent="0">
              <a:buNone/>
            </a:pPr>
            <a:r>
              <a:rPr lang="es-AR" dirty="0"/>
              <a:t>- ¿Me gustaría que todas las personas tengan esos datos sobre mí? </a:t>
            </a:r>
          </a:p>
          <a:p>
            <a:pPr marL="0" indent="0">
              <a:buNone/>
            </a:pPr>
            <a:r>
              <a:rPr lang="es-AR" dirty="0"/>
              <a:t>-¿Conocen qué herramientas de seguridad y privacidad tienen las redes sociales para limitar el </a:t>
            </a:r>
            <a:endParaRPr lang="es-AR" dirty="0" smtClean="0"/>
          </a:p>
          <a:p>
            <a:pPr marL="0" indent="0">
              <a:buNone/>
            </a:pPr>
            <a:r>
              <a:rPr lang="es-AR" dirty="0"/>
              <a:t>acceso de todas las personas a toda la información que se publica? Para conocer cómo configurar la privacidad en las redes sociales: </a:t>
            </a:r>
          </a:p>
          <a:p>
            <a:pPr marL="0" indent="0">
              <a:buNone/>
            </a:pPr>
            <a:r>
              <a:rPr lang="es-AR" dirty="0"/>
              <a:t>Redes sociales: </a:t>
            </a:r>
            <a:r>
              <a:rPr lang="es-AR" dirty="0">
                <a:hlinkClick r:id="rId2"/>
              </a:rPr>
              <a:t>https://</a:t>
            </a:r>
            <a:r>
              <a:rPr lang="es-AR" dirty="0" smtClean="0">
                <a:hlinkClick r:id="rId2"/>
              </a:rPr>
              <a:t>www.educ.ar/recursos/157170/redes-sociales-configuraciones-de-seguridad/download/inline</a:t>
            </a:r>
            <a:endParaRPr lang="es-AR" dirty="0" smtClean="0"/>
          </a:p>
          <a:p>
            <a:pPr marL="0" indent="0">
              <a:buNone/>
            </a:pPr>
            <a:r>
              <a:rPr lang="es-AR" b="1" dirty="0"/>
              <a:t>ACTIVIDAD 2: </a:t>
            </a:r>
            <a:r>
              <a:rPr lang="es-AR" dirty="0"/>
              <a:t>“Cuidarnos también en las redes” (se realizará en el segundo módulo de clases) </a:t>
            </a:r>
          </a:p>
          <a:p>
            <a:pPr marL="0" indent="0">
              <a:buNone/>
            </a:pPr>
            <a:r>
              <a:rPr lang="es-AR" b="1" dirty="0"/>
              <a:t>Objetivo </a:t>
            </a:r>
            <a:endParaRPr lang="es-AR" dirty="0"/>
          </a:p>
          <a:p>
            <a:pPr marL="0" indent="0">
              <a:buNone/>
            </a:pPr>
            <a:r>
              <a:rPr lang="es-AR" dirty="0"/>
              <a:t>✔ Identificar acciones que pueden generar de forma personal y colectiva para promover </a:t>
            </a:r>
            <a:r>
              <a:rPr lang="es-AR" dirty="0" smtClean="0"/>
              <a:t>una </a:t>
            </a:r>
            <a:r>
              <a:rPr lang="es-AR" dirty="0"/>
              <a:t>ética del cuidado dentro del espacio digital. </a:t>
            </a:r>
          </a:p>
          <a:p>
            <a:pPr marL="0" indent="0">
              <a:buNone/>
            </a:pPr>
            <a:r>
              <a:rPr lang="es-AR" dirty="0"/>
              <a:t>A partir del siguiente rap +E - Las voces de los Jóvenes | Rap Redes Sociales </a:t>
            </a:r>
          </a:p>
          <a:p>
            <a:pPr marL="0" indent="0">
              <a:buNone/>
            </a:pPr>
            <a:r>
              <a:rPr lang="es-AR" dirty="0"/>
              <a:t>Les proponemos elaborar en forma conjunta recomendaciones para el uso de las redes sociales. </a:t>
            </a:r>
          </a:p>
          <a:p>
            <a:pPr marL="0" indent="0">
              <a:buNone/>
            </a:pPr>
            <a:r>
              <a:rPr lang="es-AR" dirty="0"/>
              <a:t>¿Se animan a transmitirlas en forma de canción?</a:t>
            </a:r>
            <a:r>
              <a:rPr lang="es-AR" dirty="0" smtClean="0"/>
              <a:t> </a:t>
            </a:r>
          </a:p>
          <a:p>
            <a:pPr marL="0" indent="0">
              <a:buNone/>
            </a:pPr>
            <a:r>
              <a:rPr lang="es-AR" b="1" dirty="0"/>
              <a:t>ESPACIOS Y MATERIALES </a:t>
            </a:r>
            <a:endParaRPr lang="es-AR" b="1" dirty="0" smtClean="0"/>
          </a:p>
          <a:p>
            <a:pPr marL="0" indent="0">
              <a:buNone/>
            </a:pPr>
            <a:r>
              <a:rPr lang="es-AR" dirty="0"/>
              <a:t>Las actividades se realizarán, utilizando cada curso su aula. En cuanto a los materiales se utilizarán computadoras, teléfonos, afiches, </a:t>
            </a:r>
            <a:r>
              <a:rPr lang="es-AR" dirty="0" err="1"/>
              <a:t>fibrones</a:t>
            </a:r>
            <a:r>
              <a:rPr lang="es-AR" dirty="0"/>
              <a:t>, televisores y/o proyectores, </a:t>
            </a:r>
            <a:r>
              <a:rPr lang="es-AR" dirty="0" err="1"/>
              <a:t>plasticola</a:t>
            </a:r>
            <a:r>
              <a:rPr lang="es-AR" dirty="0"/>
              <a:t>, tijeras. 	</a:t>
            </a:r>
          </a:p>
          <a:p>
            <a:endParaRPr lang="es-AR" dirty="0"/>
          </a:p>
        </p:txBody>
      </p:sp>
    </p:spTree>
    <p:extLst>
      <p:ext uri="{BB962C8B-B14F-4D97-AF65-F5344CB8AC3E}">
        <p14:creationId xmlns:p14="http://schemas.microsoft.com/office/powerpoint/2010/main" xmlns="" val="34300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9218" name="Picture 2" descr="D:\Documentos\Desktop\proyecto de convivencia 2022\0c3d920a-ebe9-405b-a397-ae025412ac5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32656"/>
            <a:ext cx="6228184" cy="6120680"/>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D:\Documentos\Desktop\proyecto de convivencia 2022\1c02cbb6-94ce-464a-927f-ac181f45dfe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332656"/>
            <a:ext cx="4011910" cy="61206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3640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0242" name="Picture 2" descr="D:\Documentos\Desktop\proyecto de convivencia 2022\6f78d154-5c01-4916-9ab9-abd157a7eb3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3796" y="116632"/>
            <a:ext cx="8424936" cy="6597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051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1266" name="Picture 2" descr="D:\Documentos\Desktop\proyecto de convivencia 2022\64c9a72d-f2d7-4a34-9f5d-23b5b394011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0648"/>
            <a:ext cx="5364088" cy="6336704"/>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descr="D:\Documentos\Desktop\proyecto de convivencia 2022\49e0f7cc-228e-41e9-9149-282d863ca01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404664"/>
            <a:ext cx="3528392" cy="57606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7828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2290" name="Picture 2" descr="D:\Documentos\Desktop\proyecto de convivencia 2022\8bd04791-a352-4d44-920e-384a275cad3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16632"/>
            <a:ext cx="8208912" cy="66247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214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301006"/>
          </a:xfrm>
        </p:spPr>
        <p:txBody>
          <a:bodyPr>
            <a:noAutofit/>
          </a:bodyPr>
          <a:lstStyle/>
          <a:p>
            <a:r>
              <a:rPr lang="es-AR" sz="3200" b="1" dirty="0" smtClean="0">
                <a:latin typeface="Arial" panose="020B0604020202020204" pitchFamily="34" charset="0"/>
                <a:cs typeface="Arial" panose="020B0604020202020204" pitchFamily="34" charset="0"/>
              </a:rPr>
              <a:t/>
            </a:r>
            <a:br>
              <a:rPr lang="es-AR" sz="3200" b="1" dirty="0" smtClean="0">
                <a:latin typeface="Arial" panose="020B0604020202020204" pitchFamily="34" charset="0"/>
                <a:cs typeface="Arial" panose="020B0604020202020204" pitchFamily="34" charset="0"/>
              </a:rPr>
            </a:br>
            <a:r>
              <a:rPr lang="es-AR" sz="3200" b="1" dirty="0" smtClean="0">
                <a:latin typeface="Arial" panose="020B0604020202020204" pitchFamily="34" charset="0"/>
                <a:cs typeface="Arial" panose="020B0604020202020204" pitchFamily="34" charset="0"/>
              </a:rPr>
              <a:t>Jornada de Convivencia: ¿Cómo nos relacionamos en las redes? </a:t>
            </a:r>
            <a:br>
              <a:rPr lang="es-AR" sz="3200" b="1" dirty="0" smtClean="0">
                <a:latin typeface="Arial" panose="020B0604020202020204" pitchFamily="34" charset="0"/>
                <a:cs typeface="Arial" panose="020B0604020202020204" pitchFamily="34" charset="0"/>
              </a:rPr>
            </a:br>
            <a:endParaRPr lang="es-AR" sz="3200" b="1"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fontScale="47500" lnSpcReduction="20000"/>
          </a:bodyPr>
          <a:lstStyle/>
          <a:p>
            <a:pPr marL="0" indent="0">
              <a:buNone/>
            </a:pPr>
            <a:r>
              <a:rPr lang="es-AR" b="1" dirty="0" smtClean="0"/>
              <a:t>FUNDAMENTACIÓN </a:t>
            </a:r>
            <a:endParaRPr lang="es-AR" dirty="0"/>
          </a:p>
          <a:p>
            <a:pPr marL="0" indent="0">
              <a:buNone/>
            </a:pPr>
            <a:r>
              <a:rPr lang="es-AR" dirty="0"/>
              <a:t>Estas actividades se basan en el marco de los encuentros de Convivencia organizado por el EPAE para las escuelas técnicas, y como propuesta para mejorarla convivencia escolar en torno al uso de la redes y TIC.. </a:t>
            </a:r>
          </a:p>
          <a:p>
            <a:pPr marL="0" indent="0">
              <a:buNone/>
            </a:pPr>
            <a:r>
              <a:rPr lang="es-AR" dirty="0"/>
              <a:t>Vincularnos en las redes sociales es una característica de la época en que vivimos. Resulta imposible pensar los vínculos hoy sin tener en cuenta el papel que cumplen en ellos las redes sociales y, en general, las tecnologías de la información y comunicación. </a:t>
            </a:r>
          </a:p>
          <a:p>
            <a:pPr marL="0" indent="0">
              <a:buNone/>
            </a:pPr>
            <a:r>
              <a:rPr lang="es-AR" dirty="0"/>
              <a:t>Por tal motivo es que, desde el área de Convivencia Escolar, dependiente de la Dirección de Educación para los Derechos Humanos, Género y ESI, se propone un material que tiene como objetivo principal el presentar, debatir y problematizar situaciones y conceptos en torno a la temática de los vínculos en entornos digitales para, a partir de allí reflexionar acerca de cómo impactan las TIC y el uso de las diferentes redes sociales en las formas de socializar. El material se enmarca en la Ley de Educación Nacional N° 26206 que establece en su art. 3 que la educación “(...) se constituye en política de Estado para construir una sociedad justa, reafirmar la soberanía e identidad nacional, profundizar el ejercicio de la ciudadanía democrática, respetar los derechos humanos y libertades fundamentales (...)”, como también en el art. 11 que establece: “Brindar una formación ciudadana comprometida con los valores éticos y democráticos de participación, libertad, solidaridad, resolución pacífica de conflictos, respeto a los derechos humanos (...)”. A su vez, la Ley de Promoción de la Convivencia y Abordaje de la Conflictividad Social en las Instituciones Educativas N° 26892 menciona entre sus objetivos, “Impulsar estrategias y acciones que fortalezcan a las instituciones educativas y sus equipos docentes, para la prevención y abordaje de situaciones de violencia en las mismas”. Asimismo, se toman como referencia las Resoluciones del Consejo Federal de Educación 93/09, 188/12, 239/14 y anexos y los Núcleos de Aprendizajes Prioritarios.” </a:t>
            </a:r>
          </a:p>
        </p:txBody>
      </p:sp>
    </p:spTree>
    <p:extLst>
      <p:ext uri="{BB962C8B-B14F-4D97-AF65-F5344CB8AC3E}">
        <p14:creationId xmlns:p14="http://schemas.microsoft.com/office/powerpoint/2010/main" xmlns="" val="2794386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3314" name="Picture 2" descr="D:\Documentos\Desktop\proyecto de convivencia 2022\89c8e5e9-5881-460f-ba0a-6066a2a9869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88640"/>
            <a:ext cx="8280920" cy="6408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4499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lstStyle/>
          <a:p>
            <a:endParaRPr lang="es-AR" dirty="0"/>
          </a:p>
        </p:txBody>
      </p:sp>
      <p:pic>
        <p:nvPicPr>
          <p:cNvPr id="14338" name="Picture 2" descr="D:\Documentos\Desktop\proyecto de convivencia 2022\553b8469-12eb-4718-8ab7-5dabeed6c73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60648"/>
            <a:ext cx="8424936" cy="61206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2921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5362" name="Picture 2" descr="D:\Documentos\Desktop\proyecto de convivencia 2022\6320eb31-bc31-4f72-9552-6f49022f7bb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620688"/>
            <a:ext cx="5668094" cy="5123810"/>
          </a:xfrm>
          <a:prstGeom prst="rect">
            <a:avLst/>
          </a:prstGeom>
          <a:noFill/>
          <a:extLst>
            <a:ext uri="{909E8E84-426E-40DD-AFC4-6F175D3DCCD1}">
              <a14:hiddenFill xmlns:a14="http://schemas.microsoft.com/office/drawing/2010/main" xmlns="">
                <a:solidFill>
                  <a:srgbClr val="FFFFFF"/>
                </a:solidFill>
              </a14:hiddenFill>
            </a:ext>
          </a:extLst>
        </p:spPr>
      </p:pic>
      <p:pic>
        <p:nvPicPr>
          <p:cNvPr id="15363" name="Picture 3" descr="D:\Documentos\Desktop\proyecto de convivencia 2022\630293a1-3bc9-48ae-8f30-69016c938eb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936" y="476672"/>
            <a:ext cx="4896544" cy="5904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8547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6386" name="Picture 2" descr="D:\Documentos\Desktop\proyecto de convivencia 2022\b570d3fb-b294-42cd-9728-efa036ffbb9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260648"/>
            <a:ext cx="5688632" cy="5688632"/>
          </a:xfrm>
          <a:prstGeom prst="rect">
            <a:avLst/>
          </a:prstGeom>
          <a:noFill/>
          <a:extLst>
            <a:ext uri="{909E8E84-426E-40DD-AFC4-6F175D3DCCD1}">
              <a14:hiddenFill xmlns:a14="http://schemas.microsoft.com/office/drawing/2010/main" xmlns="">
                <a:solidFill>
                  <a:srgbClr val="FFFFFF"/>
                </a:solidFill>
              </a14:hiddenFill>
            </a:ext>
          </a:extLst>
        </p:spPr>
      </p:pic>
      <p:pic>
        <p:nvPicPr>
          <p:cNvPr id="16387" name="Picture 3" descr="D:\Documentos\Desktop\proyecto de convivencia 2022\f5edbead-4bbb-4fff-acff-98d59169cb2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9952" y="3663681"/>
            <a:ext cx="4211960" cy="3158970"/>
          </a:xfrm>
          <a:prstGeom prst="rect">
            <a:avLst/>
          </a:prstGeom>
          <a:noFill/>
          <a:extLst>
            <a:ext uri="{909E8E84-426E-40DD-AFC4-6F175D3DCCD1}">
              <a14:hiddenFill xmlns:a14="http://schemas.microsoft.com/office/drawing/2010/main" xmlns="">
                <a:solidFill>
                  <a:srgbClr val="FFFFFF"/>
                </a:solidFill>
              </a14:hiddenFill>
            </a:ext>
          </a:extLst>
        </p:spPr>
      </p:pic>
      <p:pic>
        <p:nvPicPr>
          <p:cNvPr id="16388" name="Picture 4" descr="D:\Documentos\Desktop\proyecto de convivencia 2022\7da95acd-030c-4cce-96d6-58442c389ea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404664"/>
            <a:ext cx="4644007" cy="2952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2753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txBody>
          <a:bodyPr/>
          <a:lstStyle/>
          <a:p>
            <a:r>
              <a:rPr lang="es-AR" dirty="0" smtClean="0"/>
              <a:t>AUDIO RAP </a:t>
            </a:r>
            <a:endParaRPr lang="es-AR" dirty="0"/>
          </a:p>
        </p:txBody>
      </p:sp>
      <p:sp>
        <p:nvSpPr>
          <p:cNvPr id="3" name="2 Marcador de contenido"/>
          <p:cNvSpPr>
            <a:spLocks noGrp="1"/>
          </p:cNvSpPr>
          <p:nvPr>
            <p:ph idx="1"/>
          </p:nvPr>
        </p:nvSpPr>
        <p:spPr/>
        <p:txBody>
          <a:bodyPr/>
          <a:lstStyle/>
          <a:p>
            <a:pPr marL="0" indent="0">
              <a:buNone/>
            </a:pPr>
            <a:endParaRPr lang="es-AR" dirty="0"/>
          </a:p>
        </p:txBody>
      </p:sp>
      <p:graphicFrame>
        <p:nvGraphicFramePr>
          <p:cNvPr id="4" name="3 Objeto"/>
          <p:cNvGraphicFramePr>
            <a:graphicFrameLocks noChangeAspect="1"/>
          </p:cNvGraphicFramePr>
          <p:nvPr>
            <p:extLst>
              <p:ext uri="{D42A27DB-BD31-4B8C-83A1-F6EECF244321}">
                <p14:modId xmlns:p14="http://schemas.microsoft.com/office/powerpoint/2010/main" xmlns="" val="1943672787"/>
              </p:ext>
            </p:extLst>
          </p:nvPr>
        </p:nvGraphicFramePr>
        <p:xfrm>
          <a:off x="1259632" y="3212976"/>
          <a:ext cx="5688632" cy="1008112"/>
        </p:xfrm>
        <a:graphic>
          <a:graphicData uri="http://schemas.openxmlformats.org/presentationml/2006/ole">
            <p:oleObj spid="_x0000_s20492" name="Objeto empaquetador del shell" showAsIcon="1" r:id="rId3" imgW="3912480" imgH="685800" progId="Package">
              <p:embed/>
            </p:oleObj>
          </a:graphicData>
        </a:graphic>
      </p:graphicFrame>
    </p:spTree>
    <p:extLst>
      <p:ext uri="{BB962C8B-B14F-4D97-AF65-F5344CB8AC3E}">
        <p14:creationId xmlns:p14="http://schemas.microsoft.com/office/powerpoint/2010/main" xmlns="" val="847181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7410" name="Picture 2" descr="D:\Documentos\Desktop\proyecto de convivencia 2022\2442a776-ba68-4f4a-95a8-40272331329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60648"/>
            <a:ext cx="5524078" cy="4154970"/>
          </a:xfrm>
          <a:prstGeom prst="rect">
            <a:avLst/>
          </a:prstGeom>
          <a:noFill/>
          <a:extLst>
            <a:ext uri="{909E8E84-426E-40DD-AFC4-6F175D3DCCD1}">
              <a14:hiddenFill xmlns:a14="http://schemas.microsoft.com/office/drawing/2010/main" xmlns="">
                <a:solidFill>
                  <a:srgbClr val="FFFFFF"/>
                </a:solidFill>
              </a14:hiddenFill>
            </a:ext>
          </a:extLst>
        </p:spPr>
      </p:pic>
      <p:pic>
        <p:nvPicPr>
          <p:cNvPr id="17411" name="Picture 3" descr="D:\Documentos\Desktop\proyecto de convivencia 2022\cbfd8858-2782-439b-a552-0c1a3d1ec0d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7701" y="3750882"/>
            <a:ext cx="7920880" cy="3118803"/>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D:\Documentos\Desktop\proyecto de convivencia 2022\d6648259-3ca0-4ca2-b9a9-fbb2e04d3c3f.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43620" y="275917"/>
            <a:ext cx="3705539" cy="34878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148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9458" name="Picture 2" descr="D:\Documentos\Desktop\proyecto de convivencia 2022\78460d77-055e-414b-b64f-4bbc3608944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0"/>
            <a:ext cx="8784976"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6359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8434" name="Picture 2" descr="D:\Documentos\Desktop\proyecto de convivencia 2022\efc1c8e9-9c75-40d5-b298-c210e291ddf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04664"/>
            <a:ext cx="9144000" cy="5904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1186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latin typeface="Algerian" panose="04020705040A02060702" pitchFamily="82" charset="0"/>
              </a:rPr>
              <a:t>EVALUACIÓN</a:t>
            </a:r>
            <a:r>
              <a:rPr lang="es-AR" b="1" dirty="0" smtClean="0"/>
              <a:t> </a:t>
            </a:r>
            <a:endParaRPr lang="es-AR" dirty="0"/>
          </a:p>
        </p:txBody>
      </p:sp>
      <p:sp>
        <p:nvSpPr>
          <p:cNvPr id="3" name="2 Marcador de contenido"/>
          <p:cNvSpPr>
            <a:spLocks noGrp="1"/>
          </p:cNvSpPr>
          <p:nvPr>
            <p:ph idx="1"/>
          </p:nvPr>
        </p:nvSpPr>
        <p:spPr/>
        <p:txBody>
          <a:bodyPr>
            <a:normAutofit fontScale="70000" lnSpcReduction="20000"/>
          </a:bodyPr>
          <a:lstStyle/>
          <a:p>
            <a:pPr marL="0" indent="0">
              <a:buNone/>
            </a:pPr>
            <a:r>
              <a:rPr lang="es-AR" dirty="0" smtClean="0"/>
              <a:t>La </a:t>
            </a:r>
            <a:r>
              <a:rPr lang="es-AR" dirty="0"/>
              <a:t>jornada será evaluada atendiendo a la evaluación formativa. Se atenderá al proceso que los estudiantes realizan con respecto a los aprendizajes que se pretende que se apropien. También se les solicitará que queden reflejados en el aula cuáles serían los acuerdos o apreciaciones a las que arribaron con respecto a cómo vincularse saludablemente en las redes, como evidencia de lo trabajado. Luego se comunicarán los resultados compartiéndolos en la página web de la escuela y en el Instagram de la misma</a:t>
            </a:r>
            <a:r>
              <a:rPr lang="es-AR" dirty="0" smtClean="0"/>
              <a:t>. También </a:t>
            </a:r>
            <a:r>
              <a:rPr lang="es-AR" dirty="0"/>
              <a:t>se solicitará que los delegados de cada curso vayan aportando nuevas propuestas que surjan en los cursos después de la jornada, para luego poder retroalimentar los diferentes grupos con lo que está aconteciendo en lo relacionado a los acuerdos establecidos y ser retomado por el Centro de Estudiante y Consejo Escolar de Convivencia.</a:t>
            </a:r>
          </a:p>
        </p:txBody>
      </p:sp>
    </p:spTree>
    <p:extLst>
      <p:ext uri="{BB962C8B-B14F-4D97-AF65-F5344CB8AC3E}">
        <p14:creationId xmlns:p14="http://schemas.microsoft.com/office/powerpoint/2010/main" xmlns="" val="1704827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b="1" dirty="0" smtClean="0">
                <a:latin typeface="Algerian" panose="04020705040A02060702" pitchFamily="82" charset="0"/>
              </a:rPr>
              <a:t/>
            </a:r>
            <a:br>
              <a:rPr lang="es-AR" b="1" dirty="0" smtClean="0">
                <a:latin typeface="Algerian" panose="04020705040A02060702" pitchFamily="82" charset="0"/>
              </a:rPr>
            </a:br>
            <a:r>
              <a:rPr lang="es-AR" b="1" dirty="0" smtClean="0">
                <a:latin typeface="Algerian" panose="04020705040A02060702" pitchFamily="82" charset="0"/>
              </a:rPr>
              <a:t>BIBLIOGRAFÍA</a:t>
            </a:r>
            <a:r>
              <a:rPr lang="es-AR" b="1" dirty="0" smtClean="0"/>
              <a:t> </a:t>
            </a:r>
            <a:r>
              <a:rPr lang="es-AR" dirty="0" smtClean="0"/>
              <a:t/>
            </a:r>
            <a:br>
              <a:rPr lang="es-AR" dirty="0" smtClean="0"/>
            </a:br>
            <a:endParaRPr lang="es-AR" dirty="0"/>
          </a:p>
        </p:txBody>
      </p:sp>
      <p:sp>
        <p:nvSpPr>
          <p:cNvPr id="3" name="2 Marcador de contenido"/>
          <p:cNvSpPr>
            <a:spLocks noGrp="1"/>
          </p:cNvSpPr>
          <p:nvPr>
            <p:ph idx="1"/>
          </p:nvPr>
        </p:nvSpPr>
        <p:spPr/>
        <p:txBody>
          <a:bodyPr>
            <a:normAutofit fontScale="77500" lnSpcReduction="20000"/>
          </a:bodyPr>
          <a:lstStyle/>
          <a:p>
            <a:pPr marL="0" indent="0">
              <a:buNone/>
            </a:pPr>
            <a:r>
              <a:rPr lang="es-AR" dirty="0" smtClean="0"/>
              <a:t>-</a:t>
            </a:r>
            <a:r>
              <a:rPr lang="es-AR" dirty="0"/>
              <a:t>Área de Convivencia Escolar. Dirección de Educación para los Derechos Humanos, Género y Educación Sexual Integral. Subsecretaría de Educación Social y Cultural. Secretaría de Educación (2021). Clase Nro. 5: Los vínculos en entornos digitales. Abordaje de la conflictividad y de las violencias en las instituciones educativas. Nuevos desafíos en el regreso a las aulas para pensar la convivencia. Buenos Aires: Ministerio de Educación de la Nación. </a:t>
            </a:r>
          </a:p>
          <a:p>
            <a:pPr marL="0" indent="0">
              <a:buNone/>
            </a:pPr>
            <a:r>
              <a:rPr lang="es-AR" dirty="0"/>
              <a:t>-Conflictos 3.0: Malentendidos en las redes. 2022, Ministerio de Educación de la Nación </a:t>
            </a:r>
          </a:p>
          <a:p>
            <a:pPr marL="0" indent="0">
              <a:buNone/>
            </a:pPr>
            <a:r>
              <a:rPr lang="es-AR" dirty="0"/>
              <a:t>-Ley 26.150 PROGRAMA NACIONAL DE EDUCACIÓN SEXUAL INTEGRAL </a:t>
            </a:r>
          </a:p>
        </p:txBody>
      </p:sp>
    </p:spTree>
    <p:extLst>
      <p:ext uri="{BB962C8B-B14F-4D97-AF65-F5344CB8AC3E}">
        <p14:creationId xmlns:p14="http://schemas.microsoft.com/office/powerpoint/2010/main" xmlns="" val="398654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
            </a:r>
            <a:br>
              <a:rPr lang="es-AR" dirty="0" smtClean="0"/>
            </a:br>
            <a:r>
              <a:rPr lang="es-AR" sz="3600" dirty="0" smtClean="0">
                <a:latin typeface="Algerian" panose="04020705040A02060702" pitchFamily="82" charset="0"/>
              </a:rPr>
              <a:t>OBJETIVOS :</a:t>
            </a:r>
            <a:r>
              <a:rPr lang="es-AR" dirty="0" smtClean="0"/>
              <a:t/>
            </a:r>
            <a:br>
              <a:rPr lang="es-AR" dirty="0" smtClean="0"/>
            </a:br>
            <a:endParaRPr lang="es-AR" dirty="0"/>
          </a:p>
        </p:txBody>
      </p:sp>
      <p:sp>
        <p:nvSpPr>
          <p:cNvPr id="3" name="2 Marcador de contenido"/>
          <p:cNvSpPr>
            <a:spLocks noGrp="1"/>
          </p:cNvSpPr>
          <p:nvPr>
            <p:ph idx="1"/>
          </p:nvPr>
        </p:nvSpPr>
        <p:spPr/>
        <p:txBody>
          <a:bodyPr>
            <a:normAutofit fontScale="70000" lnSpcReduction="20000"/>
          </a:bodyPr>
          <a:lstStyle/>
          <a:p>
            <a:pPr marL="0" indent="0">
              <a:buNone/>
            </a:pPr>
            <a:r>
              <a:rPr lang="es-AR" dirty="0" smtClean="0"/>
              <a:t>● </a:t>
            </a:r>
            <a:r>
              <a:rPr lang="es-AR" dirty="0"/>
              <a:t>Presentar, debatir y problematizar situaciones y conceptos en torno a la temática de los vínculos en entornos digitales por parte de los adolescentes. </a:t>
            </a:r>
          </a:p>
          <a:p>
            <a:endParaRPr lang="es-AR" dirty="0"/>
          </a:p>
          <a:p>
            <a:pPr marL="0" indent="0">
              <a:buNone/>
            </a:pPr>
            <a:r>
              <a:rPr lang="es-AR" dirty="0"/>
              <a:t>● Lograr reflexionar acerca de cómo impactan las tecnologías de la información y la comunicación (TIC) y el uso de las diferentes </a:t>
            </a:r>
            <a:r>
              <a:rPr lang="es-AR" b="1" dirty="0"/>
              <a:t>redes sociales </a:t>
            </a:r>
            <a:r>
              <a:rPr lang="es-AR" dirty="0"/>
              <a:t>en las formas de socializar. </a:t>
            </a:r>
          </a:p>
          <a:p>
            <a:pPr marL="0" indent="0">
              <a:buNone/>
            </a:pPr>
            <a:r>
              <a:rPr lang="es-AR" dirty="0"/>
              <a:t>● Trabajar la convivencia digital como parte de la convivencia escolar, partiendo del reconocimiento de la cada vez mayor continuidad que existe entre lo que sucede en uno y otro entorno. </a:t>
            </a:r>
          </a:p>
          <a:p>
            <a:pPr marL="0" indent="0">
              <a:buNone/>
            </a:pPr>
            <a:r>
              <a:rPr lang="es-AR" dirty="0"/>
              <a:t>● Establecer acuerdos grupales con respecto a cómo relacionarse en las redes, el uso apropiado de las mismas. </a:t>
            </a:r>
          </a:p>
          <a:p>
            <a:pPr marL="0" indent="0">
              <a:buNone/>
            </a:pPr>
            <a:r>
              <a:rPr lang="es-AR" dirty="0"/>
              <a:t>● Promover el diálogo respetuoso entre los diferentes miembros de la comunidad educativa al momento de estar trabajando en las actividades.. </a:t>
            </a:r>
          </a:p>
          <a:p>
            <a:endParaRPr lang="es-AR" dirty="0"/>
          </a:p>
        </p:txBody>
      </p:sp>
    </p:spTree>
    <p:extLst>
      <p:ext uri="{BB962C8B-B14F-4D97-AF65-F5344CB8AC3E}">
        <p14:creationId xmlns:p14="http://schemas.microsoft.com/office/powerpoint/2010/main" xmlns="" val="3546184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latin typeface="Algerian" panose="04020705040A02060702" pitchFamily="82" charset="0"/>
              </a:rPr>
              <a:t>conclusión</a:t>
            </a:r>
            <a:r>
              <a:rPr lang="es-AR" dirty="0" smtClean="0"/>
              <a:t> </a:t>
            </a:r>
            <a:endParaRPr lang="es-AR" dirty="0"/>
          </a:p>
        </p:txBody>
      </p:sp>
      <p:sp>
        <p:nvSpPr>
          <p:cNvPr id="3" name="2 Marcador de contenido"/>
          <p:cNvSpPr>
            <a:spLocks noGrp="1"/>
          </p:cNvSpPr>
          <p:nvPr>
            <p:ph idx="1"/>
          </p:nvPr>
        </p:nvSpPr>
        <p:spPr/>
        <p:txBody>
          <a:bodyPr>
            <a:normAutofit lnSpcReduction="10000"/>
          </a:bodyPr>
          <a:lstStyle/>
          <a:p>
            <a:pPr marL="0" indent="0">
              <a:buNone/>
            </a:pPr>
            <a:r>
              <a:rPr lang="es-AR" sz="2000" b="1" dirty="0"/>
              <a:t>Como producto de </a:t>
            </a:r>
            <a:r>
              <a:rPr lang="es-AR" sz="2000" b="1" dirty="0" smtClean="0"/>
              <a:t>lo desarrollado en los días de la jornada – taller  </a:t>
            </a:r>
            <a:r>
              <a:rPr lang="es-AR" sz="2000" b="1" dirty="0"/>
              <a:t>y la reflexión </a:t>
            </a:r>
            <a:r>
              <a:rPr lang="es-AR" sz="2000" b="1" dirty="0" smtClean="0"/>
              <a:t>efectuada </a:t>
            </a:r>
            <a:r>
              <a:rPr lang="es-AR" sz="2000" b="1" dirty="0"/>
              <a:t>se concluye que es </a:t>
            </a:r>
            <a:r>
              <a:rPr lang="es-AR" sz="2000" b="1" dirty="0" smtClean="0"/>
              <a:t>fundamental que la escuela sea un espacio de construcción de la ciudadanía democrática. Este es un ámbito privilegiado para aprender el difícil  arte de la convivencia en la diversidad. Pero esto no se aprende solo en los textos si no en las vivencias y en la practica. Esto quiere decir que la mejor lección de democracia debe provenir de la propia experiencia cotidiana  de las instituciones escolares.</a:t>
            </a:r>
          </a:p>
          <a:p>
            <a:pPr marL="0" indent="0">
              <a:buNone/>
            </a:pPr>
            <a:endParaRPr lang="es-AR" sz="2000" b="1" dirty="0"/>
          </a:p>
          <a:p>
            <a:pPr marL="0" indent="0">
              <a:buNone/>
            </a:pPr>
            <a:r>
              <a:rPr lang="es-AR" sz="2000" b="1" dirty="0" smtClean="0"/>
              <a:t>Docentes Responsables del proyecto: </a:t>
            </a:r>
            <a:endParaRPr lang="es-AR" sz="2000" b="1" dirty="0"/>
          </a:p>
          <a:p>
            <a:pPr marL="0" indent="0">
              <a:buNone/>
            </a:pPr>
            <a:r>
              <a:rPr lang="es-AR" sz="2000" b="1" dirty="0"/>
              <a:t>Giménez, Agustina </a:t>
            </a:r>
          </a:p>
          <a:p>
            <a:pPr marL="0" indent="0">
              <a:buNone/>
            </a:pPr>
            <a:r>
              <a:rPr lang="es-AR" sz="2000" b="1" dirty="0"/>
              <a:t>Grosso, Alina </a:t>
            </a:r>
          </a:p>
          <a:p>
            <a:pPr marL="0" indent="0">
              <a:buNone/>
            </a:pPr>
            <a:r>
              <a:rPr lang="es-AR" sz="2000" b="1" dirty="0"/>
              <a:t>Sánchez, María José </a:t>
            </a:r>
          </a:p>
          <a:p>
            <a:pPr marL="0" indent="0">
              <a:buNone/>
            </a:pPr>
            <a:r>
              <a:rPr lang="es-AR" sz="2000" b="1" dirty="0" err="1"/>
              <a:t>Schiavone</a:t>
            </a:r>
            <a:r>
              <a:rPr lang="es-AR" sz="2000" b="1" dirty="0"/>
              <a:t>, Daniel </a:t>
            </a:r>
          </a:p>
          <a:p>
            <a:pPr marL="0" indent="0">
              <a:buNone/>
            </a:pPr>
            <a:r>
              <a:rPr lang="es-AR" sz="2000" b="1" dirty="0"/>
              <a:t>Vaca, Alejandra </a:t>
            </a:r>
          </a:p>
          <a:p>
            <a:endParaRPr lang="es-AR" dirty="0"/>
          </a:p>
        </p:txBody>
      </p:sp>
    </p:spTree>
    <p:extLst>
      <p:ext uri="{BB962C8B-B14F-4D97-AF65-F5344CB8AC3E}">
        <p14:creationId xmlns:p14="http://schemas.microsoft.com/office/powerpoint/2010/main" xmlns="" val="369243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sz="3600" dirty="0" smtClean="0">
                <a:latin typeface="Algerian" panose="04020705040A02060702" pitchFamily="82" charset="0"/>
              </a:rPr>
              <a:t/>
            </a:r>
            <a:br>
              <a:rPr lang="es-AR" sz="3600" dirty="0" smtClean="0">
                <a:latin typeface="Algerian" panose="04020705040A02060702" pitchFamily="82" charset="0"/>
              </a:rPr>
            </a:br>
            <a:r>
              <a:rPr lang="es-AR" sz="3600" dirty="0" smtClean="0">
                <a:latin typeface="Algerian" panose="04020705040A02060702" pitchFamily="82" charset="0"/>
              </a:rPr>
              <a:t>CONTENIDOS Y APRENDIZAJES </a:t>
            </a:r>
            <a:r>
              <a:rPr lang="es-AR" dirty="0" smtClean="0"/>
              <a:t/>
            </a:r>
            <a:br>
              <a:rPr lang="es-AR" dirty="0" smtClean="0"/>
            </a:br>
            <a:endParaRPr lang="es-AR" dirty="0"/>
          </a:p>
        </p:txBody>
      </p:sp>
      <p:sp>
        <p:nvSpPr>
          <p:cNvPr id="3" name="2 Marcador de contenido"/>
          <p:cNvSpPr>
            <a:spLocks noGrp="1"/>
          </p:cNvSpPr>
          <p:nvPr>
            <p:ph idx="1"/>
          </p:nvPr>
        </p:nvSpPr>
        <p:spPr/>
        <p:txBody>
          <a:bodyPr>
            <a:normAutofit/>
          </a:bodyPr>
          <a:lstStyle/>
          <a:p>
            <a:pPr marL="0" indent="0">
              <a:buNone/>
            </a:pPr>
            <a:r>
              <a:rPr lang="es-AR" dirty="0" smtClean="0"/>
              <a:t>● </a:t>
            </a:r>
            <a:r>
              <a:rPr lang="es-AR" dirty="0"/>
              <a:t>Los vínculos en el espacio digital. Modos apropiados de relacionarnos. </a:t>
            </a:r>
          </a:p>
          <a:p>
            <a:pPr marL="0" indent="0">
              <a:buNone/>
            </a:pPr>
            <a:r>
              <a:rPr lang="es-AR" dirty="0"/>
              <a:t>● Lo público y lo privado redefiniendo fronteras </a:t>
            </a:r>
          </a:p>
          <a:p>
            <a:pPr marL="0" indent="0">
              <a:buNone/>
            </a:pPr>
            <a:r>
              <a:rPr lang="es-AR" dirty="0"/>
              <a:t>● Violencia digital. </a:t>
            </a:r>
            <a:r>
              <a:rPr lang="es-AR" dirty="0" err="1" smtClean="0"/>
              <a:t>Ciber</a:t>
            </a:r>
            <a:r>
              <a:rPr lang="es-AR" dirty="0" smtClean="0"/>
              <a:t> acoso </a:t>
            </a:r>
            <a:r>
              <a:rPr lang="es-AR" dirty="0"/>
              <a:t>¿Cómo lo podemos prevenir? </a:t>
            </a:r>
          </a:p>
          <a:p>
            <a:pPr marL="0" indent="0">
              <a:buNone/>
            </a:pPr>
            <a:r>
              <a:rPr lang="es-AR" dirty="0"/>
              <a:t>● El cuidado de la identidad propia y la del otro. </a:t>
            </a:r>
          </a:p>
          <a:p>
            <a:pPr marL="0" indent="0">
              <a:buNone/>
            </a:pPr>
            <a:r>
              <a:rPr lang="es-AR" dirty="0"/>
              <a:t>● El cuidado del cuerpo propio y del otro frente a la exposición en las redes </a:t>
            </a:r>
          </a:p>
          <a:p>
            <a:endParaRPr lang="es-AR" dirty="0"/>
          </a:p>
        </p:txBody>
      </p:sp>
    </p:spTree>
    <p:extLst>
      <p:ext uri="{BB962C8B-B14F-4D97-AF65-F5344CB8AC3E}">
        <p14:creationId xmlns:p14="http://schemas.microsoft.com/office/powerpoint/2010/main" xmlns="" val="126274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
            </a:r>
            <a:br>
              <a:rPr lang="es-AR" dirty="0" smtClean="0"/>
            </a:br>
            <a:r>
              <a:rPr lang="es-AR" sz="3600" dirty="0" smtClean="0">
                <a:latin typeface="Algerian" panose="04020705040A02060702" pitchFamily="82" charset="0"/>
              </a:rPr>
              <a:t>ACTIVIDADES</a:t>
            </a:r>
            <a:r>
              <a:rPr lang="es-AR" dirty="0" smtClean="0"/>
              <a:t> </a:t>
            </a:r>
            <a:br>
              <a:rPr lang="es-AR" dirty="0" smtClean="0"/>
            </a:br>
            <a:endParaRPr lang="es-AR" dirty="0"/>
          </a:p>
        </p:txBody>
      </p:sp>
      <p:sp>
        <p:nvSpPr>
          <p:cNvPr id="3" name="2 Marcador de contenido"/>
          <p:cNvSpPr>
            <a:spLocks noGrp="1"/>
          </p:cNvSpPr>
          <p:nvPr>
            <p:ph idx="1"/>
          </p:nvPr>
        </p:nvSpPr>
        <p:spPr/>
        <p:txBody>
          <a:bodyPr>
            <a:normAutofit/>
          </a:bodyPr>
          <a:lstStyle/>
          <a:p>
            <a:r>
              <a:rPr lang="es-AR" dirty="0" smtClean="0"/>
              <a:t>Las </a:t>
            </a:r>
            <a:r>
              <a:rPr lang="es-AR" i="1" dirty="0"/>
              <a:t>actividades </a:t>
            </a:r>
            <a:r>
              <a:rPr lang="es-AR" dirty="0"/>
              <a:t>que se llevarán a cabo serán tomadas de la propuesta de trabajo del material brindado por el Ministerio de Educación: Conflictos 3.0: Malentendidos en las redes. 2022, el cual se divide en 5 Ejes, con diferentes actividades. En este caso se trabajará en el </a:t>
            </a:r>
            <a:r>
              <a:rPr lang="es-AR" b="1" dirty="0"/>
              <a:t>CB </a:t>
            </a:r>
            <a:r>
              <a:rPr lang="es-AR" dirty="0"/>
              <a:t>con el Eje 1: “El espacio es digital los vínculos no”, realizando las siguientes actividades: </a:t>
            </a:r>
          </a:p>
        </p:txBody>
      </p:sp>
    </p:spTree>
    <p:extLst>
      <p:ext uri="{BB962C8B-B14F-4D97-AF65-F5344CB8AC3E}">
        <p14:creationId xmlns:p14="http://schemas.microsoft.com/office/powerpoint/2010/main" xmlns="" val="658917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b="1" dirty="0" smtClean="0"/>
              <a:t/>
            </a:r>
            <a:br>
              <a:rPr lang="es-AR" b="1" dirty="0" smtClean="0"/>
            </a:br>
            <a:r>
              <a:rPr lang="es-AR" sz="3600" b="1" dirty="0" smtClean="0">
                <a:latin typeface="Algerian" panose="04020705040A02060702" pitchFamily="82" charset="0"/>
              </a:rPr>
              <a:t>Ciclo Básico </a:t>
            </a:r>
            <a:r>
              <a:rPr lang="es-AR" sz="3600" dirty="0" smtClean="0"/>
              <a:t/>
            </a:r>
            <a:br>
              <a:rPr lang="es-AR" sz="3600" dirty="0" smtClean="0"/>
            </a:br>
            <a:endParaRPr lang="es-AR" sz="3600" dirty="0"/>
          </a:p>
        </p:txBody>
      </p:sp>
      <p:sp>
        <p:nvSpPr>
          <p:cNvPr id="3" name="2 Marcador de contenido"/>
          <p:cNvSpPr>
            <a:spLocks noGrp="1"/>
          </p:cNvSpPr>
          <p:nvPr>
            <p:ph idx="1"/>
          </p:nvPr>
        </p:nvSpPr>
        <p:spPr/>
        <p:txBody>
          <a:bodyPr>
            <a:normAutofit fontScale="47500" lnSpcReduction="20000"/>
          </a:bodyPr>
          <a:lstStyle/>
          <a:p>
            <a:pPr marL="0" indent="0">
              <a:buNone/>
            </a:pPr>
            <a:r>
              <a:rPr lang="es-AR" dirty="0" smtClean="0"/>
              <a:t>¿</a:t>
            </a:r>
            <a:r>
              <a:rPr lang="es-AR" dirty="0"/>
              <a:t>Quién es la otra o el otro detrás de la pantalla? </a:t>
            </a:r>
          </a:p>
          <a:p>
            <a:pPr marL="0" indent="0">
              <a:buNone/>
            </a:pPr>
            <a:r>
              <a:rPr lang="es-AR" dirty="0"/>
              <a:t>“Le pegué porque me miró mal”, “Le pegué porque me miró sobrándome” o “No la aguanto más, vive haciéndose la linda”. </a:t>
            </a:r>
          </a:p>
          <a:p>
            <a:pPr marL="0" indent="0">
              <a:buNone/>
            </a:pPr>
            <a:r>
              <a:rPr lang="es-AR" dirty="0"/>
              <a:t>Frases como las mencionadas muestran que la otra y el otro siempre son un enigma a interpretar. Más allá de las condiciones objetivas, la otra persona es producto de cómo nos la representamos, de lo que ponemos de nosotras y nosotros mismos en ella. </a:t>
            </a:r>
          </a:p>
          <a:p>
            <a:pPr marL="0" indent="0">
              <a:buNone/>
            </a:pPr>
            <a:r>
              <a:rPr lang="es-AR" dirty="0"/>
              <a:t>Ninguna comunicación está exenta de interpretación y, por tanto, de la posibilidad de equívoco o malentendido. </a:t>
            </a:r>
          </a:p>
          <a:p>
            <a:pPr marL="0" indent="0">
              <a:buNone/>
            </a:pPr>
            <a:r>
              <a:rPr lang="es-AR" dirty="0"/>
              <a:t>Las preguntas acerca de quién es esa otra u otro, qué lugar tenemos en ella o él, necesariamente están atravesadas por nuestra propia subjetividad. Damos un sentido a sus acciones y a sus dichos, interpretamos y deducimos; pero ese sentido muchas veces da cuenta de los lentes con los que miramos. La otra persona siempre es una incógnita y atribuirle un sentido puede ser un modo de defensa ante aquello que desconocemos. </a:t>
            </a:r>
          </a:p>
          <a:p>
            <a:pPr marL="0" indent="0">
              <a:buNone/>
            </a:pPr>
            <a:r>
              <a:rPr lang="es-AR" dirty="0"/>
              <a:t>Esto no es exclusividad de los entornos digitales, sin embargo, del otro lado de la pantalla el enigma se acrecienta. La no presencia física, la ausencia de gestos, de respuestas inmediatas, alimentan las preguntas acerca de quién es esa otra u otro, de qué nos quiere decir con lo que nos dice, de qué somos para la otra persona. En ausencia física, pareciera haber más contenido a interpretar. Esto explica por qué las relaciones en entornos digitales se prestan más para que pongamos en esa otra u otro nuestra propia subjetividad. </a:t>
            </a:r>
          </a:p>
        </p:txBody>
      </p:sp>
    </p:spTree>
    <p:extLst>
      <p:ext uri="{BB962C8B-B14F-4D97-AF65-F5344CB8AC3E}">
        <p14:creationId xmlns:p14="http://schemas.microsoft.com/office/powerpoint/2010/main" xmlns="" val="1367330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400" dirty="0" smtClean="0">
                <a:latin typeface="Algerian" panose="04020705040A02060702" pitchFamily="82" charset="0"/>
              </a:rPr>
              <a:t>ACTIVIDAD 1:</a:t>
            </a:r>
            <a:endParaRPr lang="es-AR" sz="2400" dirty="0">
              <a:latin typeface="Algerian" panose="04020705040A02060702" pitchFamily="82" charset="0"/>
            </a:endParaRPr>
          </a:p>
        </p:txBody>
      </p:sp>
      <p:sp>
        <p:nvSpPr>
          <p:cNvPr id="3" name="2 Marcador de contenido"/>
          <p:cNvSpPr>
            <a:spLocks noGrp="1"/>
          </p:cNvSpPr>
          <p:nvPr>
            <p:ph idx="1"/>
          </p:nvPr>
        </p:nvSpPr>
        <p:spPr>
          <a:xfrm>
            <a:off x="457200" y="980728"/>
            <a:ext cx="8229600" cy="5400600"/>
          </a:xfrm>
        </p:spPr>
        <p:txBody>
          <a:bodyPr>
            <a:normAutofit fontScale="40000" lnSpcReduction="20000"/>
          </a:bodyPr>
          <a:lstStyle/>
          <a:p>
            <a:pPr marL="0" indent="0">
              <a:buNone/>
            </a:pPr>
            <a:r>
              <a:rPr lang="es-AR" dirty="0" smtClean="0"/>
              <a:t>“</a:t>
            </a:r>
            <a:r>
              <a:rPr lang="es-AR" dirty="0"/>
              <a:t>Un lenguaje en sí mismo” (Se realizará en el primer módulo de clases) </a:t>
            </a:r>
          </a:p>
          <a:p>
            <a:pPr marL="0" indent="0">
              <a:buNone/>
            </a:pPr>
            <a:r>
              <a:rPr lang="es-AR" dirty="0"/>
              <a:t>Objetivos específicos: </a:t>
            </a:r>
          </a:p>
          <a:p>
            <a:pPr marL="0" indent="0">
              <a:buNone/>
            </a:pPr>
            <a:r>
              <a:rPr lang="es-AR" dirty="0"/>
              <a:t>o Analizar las características de los lenguajes comunicacionales específicos de los entornos digitales: usos de </a:t>
            </a:r>
            <a:r>
              <a:rPr lang="es-AR" dirty="0" err="1"/>
              <a:t>emojis</a:t>
            </a:r>
            <a:r>
              <a:rPr lang="es-AR" dirty="0"/>
              <a:t> </a:t>
            </a:r>
            <a:r>
              <a:rPr lang="es-AR" dirty="0" smtClean="0"/>
              <a:t> y </a:t>
            </a:r>
            <a:r>
              <a:rPr lang="es-AR" dirty="0"/>
              <a:t>emoticones. </a:t>
            </a:r>
          </a:p>
          <a:p>
            <a:pPr marL="0" indent="0">
              <a:buNone/>
            </a:pPr>
            <a:r>
              <a:rPr lang="es-AR" dirty="0"/>
              <a:t>o Reconocer la diversidad de interpretaciones que se pueden adjudicar a una misma imagen o ilustración. </a:t>
            </a:r>
          </a:p>
          <a:p>
            <a:endParaRPr lang="es-AR" dirty="0"/>
          </a:p>
          <a:p>
            <a:pPr marL="0" indent="0">
              <a:buNone/>
            </a:pPr>
            <a:r>
              <a:rPr lang="es-AR" b="1" dirty="0"/>
              <a:t>Primer momento </a:t>
            </a:r>
            <a:endParaRPr lang="es-AR" dirty="0"/>
          </a:p>
          <a:p>
            <a:pPr marL="0" indent="0">
              <a:buNone/>
            </a:pPr>
            <a:r>
              <a:rPr lang="es-AR" dirty="0"/>
              <a:t>Les proponemos que realicen la siguiente actividad. </a:t>
            </a:r>
            <a:endParaRPr lang="es-AR" dirty="0" smtClean="0"/>
          </a:p>
          <a:p>
            <a:pPr marL="0" indent="0">
              <a:buNone/>
            </a:pPr>
            <a:endParaRPr lang="es-AR" dirty="0" smtClean="0"/>
          </a:p>
          <a:p>
            <a:pPr marL="0" indent="0">
              <a:buNone/>
            </a:pPr>
            <a:endParaRPr lang="es-AR" dirty="0" smtClean="0"/>
          </a:p>
          <a:p>
            <a:pPr marL="0" indent="0">
              <a:buNone/>
            </a:pPr>
            <a:endParaRPr lang="es-AR" dirty="0"/>
          </a:p>
          <a:p>
            <a:pPr marL="0" indent="0">
              <a:buNone/>
            </a:pPr>
            <a:endParaRPr lang="es-AR" b="1" dirty="0" smtClean="0"/>
          </a:p>
          <a:p>
            <a:pPr marL="0" indent="0">
              <a:buNone/>
            </a:pPr>
            <a:endParaRPr lang="es-AR" b="1" dirty="0"/>
          </a:p>
          <a:p>
            <a:pPr marL="0" indent="0">
              <a:buNone/>
            </a:pPr>
            <a:endParaRPr lang="es-AR" b="1" dirty="0" smtClean="0"/>
          </a:p>
          <a:p>
            <a:pPr marL="0" indent="0">
              <a:buNone/>
            </a:pPr>
            <a:endParaRPr lang="es-AR" b="1" dirty="0" smtClean="0"/>
          </a:p>
          <a:p>
            <a:pPr marL="0" indent="0">
              <a:buNone/>
            </a:pPr>
            <a:endParaRPr lang="es-AR" b="1" dirty="0"/>
          </a:p>
          <a:p>
            <a:pPr marL="0" indent="0">
              <a:buNone/>
            </a:pPr>
            <a:endParaRPr lang="es-AR" b="1" dirty="0" smtClean="0"/>
          </a:p>
          <a:p>
            <a:pPr marL="0" indent="0">
              <a:buNone/>
            </a:pPr>
            <a:endParaRPr lang="es-AR" b="1" dirty="0"/>
          </a:p>
          <a:p>
            <a:pPr marL="0" indent="0">
              <a:buNone/>
            </a:pPr>
            <a:endParaRPr lang="es-AR" b="1" dirty="0" smtClean="0"/>
          </a:p>
          <a:p>
            <a:pPr marL="0" indent="0">
              <a:buNone/>
            </a:pPr>
            <a:endParaRPr lang="es-AR" b="1" dirty="0"/>
          </a:p>
          <a:p>
            <a:pPr marL="0" indent="0">
              <a:buNone/>
            </a:pPr>
            <a:endParaRPr lang="es-AR" b="1" dirty="0" smtClean="0"/>
          </a:p>
          <a:p>
            <a:pPr marL="0" indent="0">
              <a:buNone/>
            </a:pPr>
            <a:endParaRPr lang="es-AR" b="1" dirty="0"/>
          </a:p>
          <a:p>
            <a:pPr marL="0" indent="0">
              <a:buNone/>
            </a:pPr>
            <a:r>
              <a:rPr lang="es-AR" b="1" dirty="0" smtClean="0"/>
              <a:t>Segundo </a:t>
            </a:r>
            <a:r>
              <a:rPr lang="es-AR" b="1" dirty="0"/>
              <a:t>momento </a:t>
            </a:r>
            <a:endParaRPr lang="es-AR" dirty="0"/>
          </a:p>
          <a:p>
            <a:pPr marL="0" indent="0">
              <a:buNone/>
            </a:pPr>
            <a:r>
              <a:rPr lang="es-AR" dirty="0"/>
              <a:t>Compartimos lo realizado y abrimos el intercambio en base a las siguientes preguntas: </a:t>
            </a:r>
          </a:p>
          <a:p>
            <a:pPr marL="0" indent="0">
              <a:buNone/>
            </a:pPr>
            <a:r>
              <a:rPr lang="es-AR" dirty="0"/>
              <a:t>¿Entendemos lo mismo de cada </a:t>
            </a:r>
            <a:r>
              <a:rPr lang="es-AR" dirty="0" err="1"/>
              <a:t>emoji</a:t>
            </a:r>
            <a:r>
              <a:rPr lang="es-AR" dirty="0"/>
              <a:t>? ¿Les pasa que a veces no llegan a interpretar qué quiere decir la otra persona con el </a:t>
            </a:r>
            <a:r>
              <a:rPr lang="es-AR" dirty="0" err="1"/>
              <a:t>emoji</a:t>
            </a:r>
            <a:r>
              <a:rPr lang="es-AR" dirty="0"/>
              <a:t> que envía? ¿Cuándo prefieren utilizar un </a:t>
            </a:r>
            <a:r>
              <a:rPr lang="es-AR" dirty="0" err="1"/>
              <a:t>emoji</a:t>
            </a:r>
            <a:r>
              <a:rPr lang="es-AR" dirty="0"/>
              <a:t>, ilustración o meme para comunicarse? ¿Para qué se usan los </a:t>
            </a:r>
            <a:r>
              <a:rPr lang="es-AR" dirty="0" err="1"/>
              <a:t>emojis</a:t>
            </a:r>
            <a:r>
              <a:rPr lang="es-AR" dirty="0"/>
              <a:t>? ¿Consideran que pueden ser fuente de malentendidos?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2708920"/>
            <a:ext cx="5040560" cy="23762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7044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400" dirty="0" smtClean="0">
                <a:latin typeface="Algerian" panose="04020705040A02060702" pitchFamily="82" charset="0"/>
              </a:rPr>
              <a:t>ACTIVIDAD 2:</a:t>
            </a:r>
            <a:endParaRPr lang="es-AR" sz="2400" dirty="0">
              <a:latin typeface="Algerian" panose="04020705040A02060702" pitchFamily="82" charset="0"/>
            </a:endParaRPr>
          </a:p>
        </p:txBody>
      </p:sp>
      <p:sp>
        <p:nvSpPr>
          <p:cNvPr id="3" name="2 Marcador de contenido"/>
          <p:cNvSpPr>
            <a:spLocks noGrp="1"/>
          </p:cNvSpPr>
          <p:nvPr>
            <p:ph idx="1"/>
          </p:nvPr>
        </p:nvSpPr>
        <p:spPr>
          <a:xfrm>
            <a:off x="457200" y="1052736"/>
            <a:ext cx="8229600" cy="5400600"/>
          </a:xfrm>
        </p:spPr>
        <p:txBody>
          <a:bodyPr>
            <a:normAutofit fontScale="32500" lnSpcReduction="20000"/>
          </a:bodyPr>
          <a:lstStyle/>
          <a:p>
            <a:pPr marL="0" indent="0">
              <a:buNone/>
            </a:pPr>
            <a:r>
              <a:rPr lang="es-AR" sz="3700" b="1" u="sng" dirty="0" smtClean="0"/>
              <a:t> </a:t>
            </a:r>
            <a:r>
              <a:rPr lang="es-AR" sz="3700" b="1" u="sng" dirty="0"/>
              <a:t>“Mensajes malentendidos” (Se realizará en el segundo módulo de clases) </a:t>
            </a:r>
            <a:endParaRPr lang="es-AR" sz="3700" b="1" u="sng" dirty="0" smtClean="0"/>
          </a:p>
          <a:p>
            <a:pPr marL="0" indent="0">
              <a:buNone/>
            </a:pPr>
            <a:endParaRPr lang="es-AR" sz="3700" b="1" u="sng" dirty="0"/>
          </a:p>
          <a:p>
            <a:pPr marL="0" indent="0">
              <a:buNone/>
            </a:pPr>
            <a:r>
              <a:rPr lang="es-AR" sz="3700" b="1" dirty="0"/>
              <a:t>Objetivo </a:t>
            </a:r>
          </a:p>
          <a:p>
            <a:pPr marL="0" indent="0">
              <a:buNone/>
            </a:pPr>
            <a:r>
              <a:rPr lang="es-AR" sz="3700" dirty="0" smtClean="0"/>
              <a:t> </a:t>
            </a:r>
            <a:r>
              <a:rPr lang="es-AR" sz="3700" dirty="0"/>
              <a:t>Reconocer la diversidad de interpretaciones que se le pueden adjudicar a un mensaje y los posibles conflictos/malentendidos que pueden surgir a raíz de ello </a:t>
            </a:r>
            <a:endParaRPr lang="es-AR" sz="3700" dirty="0" smtClean="0"/>
          </a:p>
          <a:p>
            <a:pPr marL="0" indent="0">
              <a:buNone/>
            </a:pPr>
            <a:endParaRPr lang="es-AR" sz="3700" dirty="0" smtClean="0"/>
          </a:p>
          <a:p>
            <a:pPr marL="0" indent="0">
              <a:buNone/>
            </a:pPr>
            <a:r>
              <a:rPr lang="es-AR" sz="3700" b="1" u="sng" dirty="0"/>
              <a:t>ESCENA 1 </a:t>
            </a:r>
          </a:p>
          <a:p>
            <a:pPr marL="0" indent="0">
              <a:buNone/>
            </a:pPr>
            <a:r>
              <a:rPr lang="es-AR" sz="3700" dirty="0"/>
              <a:t>Un estudiante está en el patio chateando por WhatsApp con un compañero que se </a:t>
            </a:r>
            <a:r>
              <a:rPr lang="es-AR" sz="3700" dirty="0" smtClean="0"/>
              <a:t>quedó </a:t>
            </a:r>
            <a:r>
              <a:rPr lang="es-AR" sz="3700" dirty="0"/>
              <a:t>en el aula </a:t>
            </a:r>
          </a:p>
          <a:p>
            <a:pPr marL="0" indent="0">
              <a:buNone/>
            </a:pPr>
            <a:r>
              <a:rPr lang="es-AR" sz="3700" dirty="0"/>
              <a:t>Juan- TENGO QUE HABLAR CON VOS A LA SALIDA DE LA ESCUELA </a:t>
            </a:r>
          </a:p>
          <a:p>
            <a:pPr marL="0" indent="0">
              <a:buNone/>
            </a:pPr>
            <a:r>
              <a:rPr lang="es-AR" sz="3700" dirty="0" err="1"/>
              <a:t>Dami</a:t>
            </a:r>
            <a:r>
              <a:rPr lang="es-AR" sz="3700" dirty="0"/>
              <a:t> </a:t>
            </a:r>
            <a:r>
              <a:rPr lang="es-AR" sz="3700" dirty="0" smtClean="0"/>
              <a:t>- </a:t>
            </a:r>
            <a:r>
              <a:rPr lang="es-AR" sz="3700" dirty="0"/>
              <a:t>¿Qué pasó? </a:t>
            </a:r>
          </a:p>
          <a:p>
            <a:pPr marL="0" indent="0">
              <a:buNone/>
            </a:pPr>
            <a:r>
              <a:rPr lang="es-AR" sz="3700" dirty="0"/>
              <a:t>Juan- DESPUÉS TE DIGO </a:t>
            </a:r>
          </a:p>
          <a:p>
            <a:pPr marL="0" indent="0">
              <a:buNone/>
            </a:pPr>
            <a:r>
              <a:rPr lang="es-AR" sz="3700" dirty="0" err="1"/>
              <a:t>Dami</a:t>
            </a:r>
            <a:r>
              <a:rPr lang="es-AR" sz="3700" dirty="0"/>
              <a:t> le escribe a </a:t>
            </a:r>
            <a:r>
              <a:rPr lang="es-AR" sz="3700" dirty="0" err="1"/>
              <a:t>Fer</a:t>
            </a:r>
            <a:r>
              <a:rPr lang="es-AR" sz="3700" dirty="0"/>
              <a:t> </a:t>
            </a:r>
          </a:p>
          <a:p>
            <a:pPr marL="0" indent="0">
              <a:buNone/>
            </a:pPr>
            <a:r>
              <a:rPr lang="es-AR" sz="3700" dirty="0"/>
              <a:t>Darío- </a:t>
            </a:r>
            <a:r>
              <a:rPr lang="es-AR" sz="3700" dirty="0" err="1"/>
              <a:t>Ché</a:t>
            </a:r>
            <a:r>
              <a:rPr lang="es-AR" sz="3700" dirty="0"/>
              <a:t>, creo que Juan se enojó, debe haber sido </a:t>
            </a:r>
            <a:r>
              <a:rPr lang="es-AR" sz="3700" dirty="0" err="1"/>
              <a:t>xq</a:t>
            </a:r>
            <a:r>
              <a:rPr lang="es-AR" sz="3700" dirty="0"/>
              <a:t> la semana pasada no lo invité a casa. </a:t>
            </a:r>
          </a:p>
          <a:p>
            <a:pPr marL="0" indent="0">
              <a:buNone/>
            </a:pPr>
            <a:r>
              <a:rPr lang="es-AR" sz="3700" dirty="0" err="1"/>
              <a:t>Fer</a:t>
            </a:r>
            <a:r>
              <a:rPr lang="es-AR" sz="3700" dirty="0"/>
              <a:t>- </a:t>
            </a:r>
            <a:r>
              <a:rPr lang="es-AR" sz="3700" dirty="0" err="1"/>
              <a:t>Naaaa</a:t>
            </a:r>
            <a:r>
              <a:rPr lang="es-AR" sz="3700" dirty="0"/>
              <a:t>, debe ser por lo del partido. </a:t>
            </a:r>
          </a:p>
          <a:p>
            <a:pPr marL="0" indent="0">
              <a:buNone/>
            </a:pPr>
            <a:r>
              <a:rPr lang="es-AR" sz="3700" dirty="0" err="1"/>
              <a:t>Dami</a:t>
            </a:r>
            <a:r>
              <a:rPr lang="es-AR" sz="3700" dirty="0"/>
              <a:t>- ¿O será por el TP de biología </a:t>
            </a:r>
          </a:p>
          <a:p>
            <a:pPr marL="0" indent="0">
              <a:buNone/>
            </a:pPr>
            <a:r>
              <a:rPr lang="es-AR" sz="3700" dirty="0"/>
              <a:t>Juan y </a:t>
            </a:r>
            <a:r>
              <a:rPr lang="es-AR" sz="3700" dirty="0" err="1"/>
              <a:t>Dami</a:t>
            </a:r>
            <a:r>
              <a:rPr lang="es-AR" sz="3700" dirty="0"/>
              <a:t> se encuentran en la puerta de la escuela y Juan le dice a </a:t>
            </a:r>
            <a:r>
              <a:rPr lang="es-AR" sz="3700" dirty="0" err="1"/>
              <a:t>Dami</a:t>
            </a:r>
            <a:r>
              <a:rPr lang="es-AR" sz="3700" dirty="0"/>
              <a:t> </a:t>
            </a:r>
          </a:p>
          <a:p>
            <a:pPr marL="0" indent="0">
              <a:buNone/>
            </a:pPr>
            <a:r>
              <a:rPr lang="es-AR" sz="3700" dirty="0"/>
              <a:t>Juan- ¡Qué mal los pibes con la nueva compañera, me pareció copada! Te quería decir que la invitemos a nuestro grupo para el trabajo de biología. </a:t>
            </a:r>
          </a:p>
          <a:p>
            <a:pPr marL="0" indent="0">
              <a:buNone/>
            </a:pPr>
            <a:r>
              <a:rPr lang="es-AR" sz="3700" dirty="0" err="1"/>
              <a:t>Dami</a:t>
            </a:r>
            <a:r>
              <a:rPr lang="es-AR" sz="3700" dirty="0"/>
              <a:t>- Pensé que querías hablar porque estabas enojado conmigo. </a:t>
            </a:r>
          </a:p>
          <a:p>
            <a:pPr marL="0" indent="0">
              <a:buNone/>
            </a:pPr>
            <a:r>
              <a:rPr lang="es-AR" sz="3700" dirty="0"/>
              <a:t>Juan- ¿Yo? ¿por qué? </a:t>
            </a:r>
          </a:p>
          <a:p>
            <a:pPr marL="0" indent="0">
              <a:buNone/>
            </a:pPr>
            <a:r>
              <a:rPr lang="es-AR" sz="3700" dirty="0" err="1"/>
              <a:t>Dami</a:t>
            </a:r>
            <a:r>
              <a:rPr lang="es-AR" sz="3700" dirty="0"/>
              <a:t>- Por como escribiste el mensaje </a:t>
            </a:r>
          </a:p>
          <a:p>
            <a:pPr marL="0" indent="0">
              <a:buNone/>
            </a:pPr>
            <a:r>
              <a:rPr lang="es-AR" sz="3700" dirty="0"/>
              <a:t>Juan- </a:t>
            </a:r>
            <a:r>
              <a:rPr lang="es-AR" sz="3700" dirty="0" err="1"/>
              <a:t>Naaa</a:t>
            </a:r>
            <a:r>
              <a:rPr lang="es-AR" sz="3700" dirty="0"/>
              <a:t>, qué nabo </a:t>
            </a:r>
            <a:endParaRPr lang="es-AR" sz="3700" dirty="0" smtClean="0"/>
          </a:p>
          <a:p>
            <a:pPr marL="0" indent="0">
              <a:buNone/>
            </a:pPr>
            <a:endParaRPr lang="es-AR" sz="3700" dirty="0" smtClean="0"/>
          </a:p>
          <a:p>
            <a:pPr marL="0" indent="0">
              <a:buNone/>
            </a:pPr>
            <a:r>
              <a:rPr lang="es-AR" sz="3700" b="1" u="sng" dirty="0" smtClean="0"/>
              <a:t>ESCENA 2 </a:t>
            </a:r>
          </a:p>
          <a:p>
            <a:pPr marL="0" indent="0">
              <a:buNone/>
            </a:pPr>
            <a:r>
              <a:rPr lang="es-AR" sz="3700" dirty="0" smtClean="0"/>
              <a:t>Un estudiante pide la tarea al grupo de </a:t>
            </a:r>
            <a:r>
              <a:rPr lang="es-AR" sz="3700" dirty="0" err="1" smtClean="0"/>
              <a:t>whatsapp</a:t>
            </a:r>
            <a:r>
              <a:rPr lang="es-AR" sz="3700" dirty="0" smtClean="0"/>
              <a:t> del curso. </a:t>
            </a:r>
          </a:p>
          <a:p>
            <a:pPr marL="0" indent="0">
              <a:buNone/>
            </a:pPr>
            <a:r>
              <a:rPr lang="es-AR" sz="3700" dirty="0" smtClean="0"/>
              <a:t>Juan- Che, hoy no fui, ¿me pasan la tarea? </a:t>
            </a:r>
          </a:p>
          <a:p>
            <a:pPr marL="0" indent="0">
              <a:buNone/>
            </a:pPr>
            <a:r>
              <a:rPr lang="es-AR" sz="3700" dirty="0" smtClean="0"/>
              <a:t>Después de unas horas, y como no tuvo respuesta, J. le escribe a un compañero </a:t>
            </a:r>
          </a:p>
          <a:p>
            <a:pPr marL="0" indent="0">
              <a:buNone/>
            </a:pPr>
            <a:r>
              <a:rPr lang="es-AR" sz="3700" dirty="0" smtClean="0"/>
              <a:t>Juan- </a:t>
            </a:r>
            <a:r>
              <a:rPr lang="es-AR" sz="3700" dirty="0" err="1" smtClean="0"/>
              <a:t>Fede</a:t>
            </a:r>
            <a:r>
              <a:rPr lang="es-AR" sz="3700" dirty="0" smtClean="0"/>
              <a:t>, ¿Qué onda que nadie me manda la tarea? </a:t>
            </a:r>
          </a:p>
          <a:p>
            <a:pPr marL="0" indent="0">
              <a:buNone/>
            </a:pPr>
            <a:r>
              <a:rPr lang="es-AR" sz="3700" dirty="0" err="1" smtClean="0"/>
              <a:t>Fer</a:t>
            </a:r>
            <a:r>
              <a:rPr lang="es-AR" sz="3700" dirty="0" smtClean="0"/>
              <a:t>- </a:t>
            </a:r>
            <a:r>
              <a:rPr lang="es-AR" sz="3700" dirty="0" err="1" smtClean="0"/>
              <a:t>Ahh</a:t>
            </a:r>
            <a:r>
              <a:rPr lang="es-AR" sz="3700" dirty="0" smtClean="0"/>
              <a:t>, no te la mandé </a:t>
            </a:r>
            <a:r>
              <a:rPr lang="es-AR" sz="3700" dirty="0" err="1" smtClean="0"/>
              <a:t>xq</a:t>
            </a:r>
            <a:r>
              <a:rPr lang="es-AR" sz="3700" dirty="0" smtClean="0"/>
              <a:t> pensé que ya te la habían pasado. 	</a:t>
            </a:r>
          </a:p>
          <a:p>
            <a:pPr marL="0" indent="0">
              <a:buNone/>
            </a:pPr>
            <a:endParaRPr lang="es-AR" dirty="0" smtClean="0"/>
          </a:p>
          <a:p>
            <a:pPr marL="0" indent="0">
              <a:buNone/>
            </a:pPr>
            <a:endParaRPr lang="es-AR" dirty="0"/>
          </a:p>
          <a:p>
            <a:pPr marL="0" indent="0">
              <a:buNone/>
            </a:pPr>
            <a:endParaRPr lang="es-AR" dirty="0"/>
          </a:p>
        </p:txBody>
      </p:sp>
    </p:spTree>
    <p:extLst>
      <p:ext uri="{BB962C8B-B14F-4D97-AF65-F5344CB8AC3E}">
        <p14:creationId xmlns:p14="http://schemas.microsoft.com/office/powerpoint/2010/main" xmlns="" val="422616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Autofit/>
          </a:bodyPr>
          <a:lstStyle/>
          <a:p>
            <a:r>
              <a:rPr lang="es-AR" sz="2800" dirty="0" smtClean="0">
                <a:latin typeface="Algerian" panose="04020705040A02060702" pitchFamily="82" charset="0"/>
              </a:rPr>
              <a:t>PROYECTO DE CONVIVENCIA ESCOLAR</a:t>
            </a:r>
            <a:endParaRPr lang="es-AR" sz="2800" dirty="0">
              <a:latin typeface="Algerian" panose="04020705040A02060702" pitchFamily="82" charset="0"/>
            </a:endParaRPr>
          </a:p>
        </p:txBody>
      </p:sp>
      <p:sp>
        <p:nvSpPr>
          <p:cNvPr id="3" name="2 Marcador de contenido"/>
          <p:cNvSpPr>
            <a:spLocks noGrp="1"/>
          </p:cNvSpPr>
          <p:nvPr>
            <p:ph idx="1"/>
          </p:nvPr>
        </p:nvSpPr>
        <p:spPr>
          <a:xfrm>
            <a:off x="457200" y="1124744"/>
            <a:ext cx="8229600" cy="5001419"/>
          </a:xfrm>
        </p:spPr>
        <p:txBody>
          <a:bodyPr>
            <a:normAutofit fontScale="62500" lnSpcReduction="20000"/>
          </a:bodyPr>
          <a:lstStyle/>
          <a:p>
            <a:pPr marL="0" indent="0">
              <a:buNone/>
            </a:pPr>
            <a:r>
              <a:rPr lang="es-AR" b="1" dirty="0"/>
              <a:t>Primer momento </a:t>
            </a:r>
            <a:endParaRPr lang="es-AR" dirty="0"/>
          </a:p>
          <a:p>
            <a:pPr marL="0" indent="0">
              <a:buNone/>
            </a:pPr>
            <a:r>
              <a:rPr lang="es-AR" dirty="0"/>
              <a:t>Luego de visualizar las escenas, proponemos un espacio de debate y reflexión a partir de las siguientes preguntas: ¿Nos pasó algún malentendido de este tipo alguna vez? ¿Damos por sentado lo que le podría pasar a las y los demás? Pensemos qué nos pasa si estamos chateando con alguien y “nos clava el visto”. ¿Sacamos conclusiones rápidamente, interpretando lo que a otras u otros les puede suceder con la conversación? ¿Nos ha pasado que una situación similar nos lleve a situaciones de enojo o conflicto? </a:t>
            </a:r>
          </a:p>
          <a:p>
            <a:pPr marL="0" indent="0">
              <a:buNone/>
            </a:pPr>
            <a:r>
              <a:rPr lang="es-AR" b="1" dirty="0"/>
              <a:t>Segundo momento </a:t>
            </a:r>
            <a:endParaRPr lang="es-AR" dirty="0"/>
          </a:p>
          <a:p>
            <a:pPr marL="0" indent="0">
              <a:buNone/>
            </a:pPr>
            <a:r>
              <a:rPr lang="es-AR" dirty="0"/>
              <a:t>Luego, en pequeños grupos, proponemos que realicen a través de un escrito o ilustración otras situaciones posibles donde tenga lugar la interpretación de lo que l puede estar pasando a la otra o al otro y que se evidencien los posibles conflictos o malentendidos que pueden surgir. </a:t>
            </a:r>
          </a:p>
          <a:p>
            <a:pPr marL="0" indent="0">
              <a:buNone/>
            </a:pPr>
            <a:r>
              <a:rPr lang="es-AR" b="1" dirty="0"/>
              <a:t>Cierre de la actividad</a:t>
            </a:r>
            <a:r>
              <a:rPr lang="es-AR" dirty="0"/>
              <a:t>: Las y los invitamos a compartir las producciones con el resto del grupo. A modo de cierre de la jornada se les solicita a los estudiantes que dejen plasmados en el aula en un afiche, acuerdos sobre cómo tratarse en las redes (Instagram, </a:t>
            </a:r>
            <a:r>
              <a:rPr lang="es-AR" dirty="0" err="1"/>
              <a:t>FaceBook</a:t>
            </a:r>
            <a:r>
              <a:rPr lang="es-AR" dirty="0"/>
              <a:t>, </a:t>
            </a:r>
            <a:r>
              <a:rPr lang="es-AR" dirty="0" err="1"/>
              <a:t>Whatsapp</a:t>
            </a:r>
            <a:r>
              <a:rPr lang="es-AR" dirty="0"/>
              <a:t>). </a:t>
            </a:r>
          </a:p>
        </p:txBody>
      </p:sp>
    </p:spTree>
    <p:extLst>
      <p:ext uri="{BB962C8B-B14F-4D97-AF65-F5344CB8AC3E}">
        <p14:creationId xmlns:p14="http://schemas.microsoft.com/office/powerpoint/2010/main" xmlns="" val="32113542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2511</Words>
  <Application>Microsoft Office PowerPoint</Application>
  <PresentationFormat>Presentación en pantalla (4:3)</PresentationFormat>
  <Paragraphs>134</Paragraphs>
  <Slides>30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Tema de Office</vt:lpstr>
      <vt:lpstr>Objeto empaquetador del shell</vt:lpstr>
      <vt:lpstr>Jornada de convivencia escolar </vt:lpstr>
      <vt:lpstr> Jornada de Convivencia: ¿Cómo nos relacionamos en las redes?  </vt:lpstr>
      <vt:lpstr> OBJETIVOS : </vt:lpstr>
      <vt:lpstr> CONTENIDOS Y APRENDIZAJES  </vt:lpstr>
      <vt:lpstr> ACTIVIDADES  </vt:lpstr>
      <vt:lpstr> Ciclo Básico  </vt:lpstr>
      <vt:lpstr>ACTIVIDAD 1:</vt:lpstr>
      <vt:lpstr>ACTIVIDAD 2:</vt:lpstr>
      <vt:lpstr>PROYECTO DE CONVIVENCIA ESCOLAR</vt:lpstr>
      <vt:lpstr>Diapositiva 10</vt:lpstr>
      <vt:lpstr>Diapositiva 11</vt:lpstr>
      <vt:lpstr>Diapositiva 12</vt:lpstr>
      <vt:lpstr>Diapositiva 13</vt:lpstr>
      <vt:lpstr>Ciclo Orientado </vt:lpstr>
      <vt:lpstr>  </vt:lpstr>
      <vt:lpstr>Diapositiva 16</vt:lpstr>
      <vt:lpstr>Diapositiva 17</vt:lpstr>
      <vt:lpstr>Diapositiva 18</vt:lpstr>
      <vt:lpstr>Diapositiva 19</vt:lpstr>
      <vt:lpstr>Diapositiva 20</vt:lpstr>
      <vt:lpstr>Diapositiva 21</vt:lpstr>
      <vt:lpstr>Diapositiva 22</vt:lpstr>
      <vt:lpstr>Diapositiva 23</vt:lpstr>
      <vt:lpstr>AUDIO RAP </vt:lpstr>
      <vt:lpstr>Diapositiva 25</vt:lpstr>
      <vt:lpstr>Diapositiva 26</vt:lpstr>
      <vt:lpstr>Diapositiva 27</vt:lpstr>
      <vt:lpstr>EVALUACIÓN </vt:lpstr>
      <vt:lpstr> BIBLIOGRAFÍA  </vt:lpstr>
      <vt:lpstr>conclusión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Jornada de convivencia escolar</dc:title>
  <dc:creator>IPET2</dc:creator>
  <cp:lastModifiedBy>Profe Dany Freccero</cp:lastModifiedBy>
  <cp:revision>19</cp:revision>
  <dcterms:created xsi:type="dcterms:W3CDTF">2022-11-18T15:25:40Z</dcterms:created>
  <dcterms:modified xsi:type="dcterms:W3CDTF">2022-11-27T00:24:28Z</dcterms:modified>
</cp:coreProperties>
</file>